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60" r:id="rId2"/>
  </p:sldMasterIdLst>
  <p:notesMasterIdLst>
    <p:notesMasterId r:id="rId27"/>
  </p:notesMasterIdLst>
  <p:handoutMasterIdLst>
    <p:handoutMasterId r:id="rId28"/>
  </p:handoutMasterIdLst>
  <p:sldIdLst>
    <p:sldId id="256" r:id="rId3"/>
    <p:sldId id="276" r:id="rId4"/>
    <p:sldId id="261" r:id="rId5"/>
    <p:sldId id="262" r:id="rId6"/>
    <p:sldId id="263" r:id="rId7"/>
    <p:sldId id="264" r:id="rId8"/>
    <p:sldId id="265" r:id="rId9"/>
    <p:sldId id="277" r:id="rId10"/>
    <p:sldId id="267" r:id="rId11"/>
    <p:sldId id="268" r:id="rId12"/>
    <p:sldId id="270" r:id="rId13"/>
    <p:sldId id="271" r:id="rId14"/>
    <p:sldId id="269" r:id="rId15"/>
    <p:sldId id="272" r:id="rId16"/>
    <p:sldId id="273" r:id="rId17"/>
    <p:sldId id="275" r:id="rId18"/>
    <p:sldId id="290" r:id="rId19"/>
    <p:sldId id="284" r:id="rId20"/>
    <p:sldId id="285" r:id="rId21"/>
    <p:sldId id="286" r:id="rId22"/>
    <p:sldId id="287" r:id="rId23"/>
    <p:sldId id="288" r:id="rId24"/>
    <p:sldId id="289"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D357A2-7EAC-4435-B543-3901C89DB872}" v="76" dt="2023-02-22T10:34:14.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edith Daniel-Prowse" userId="ff2008bb-44c1-4e5a-b211-c8743c698402" providerId="ADAL" clId="{B3D357A2-7EAC-4435-B543-3901C89DB872}"/>
    <pc:docChg chg="undo custSel addSld delSld modSld sldOrd addMainMaster delMainMaster">
      <pc:chgData name="Meredith Daniel-Prowse" userId="ff2008bb-44c1-4e5a-b211-c8743c698402" providerId="ADAL" clId="{B3D357A2-7EAC-4435-B543-3901C89DB872}" dt="2023-02-22T10:34:14.469" v="473" actId="1076"/>
      <pc:docMkLst>
        <pc:docMk/>
      </pc:docMkLst>
      <pc:sldChg chg="addSp modSp mod">
        <pc:chgData name="Meredith Daniel-Prowse" userId="ff2008bb-44c1-4e5a-b211-c8743c698402" providerId="ADAL" clId="{B3D357A2-7EAC-4435-B543-3901C89DB872}" dt="2023-02-21T02:39:24.277" v="123" actId="20577"/>
        <pc:sldMkLst>
          <pc:docMk/>
          <pc:sldMk cId="4038555572" sldId="256"/>
        </pc:sldMkLst>
        <pc:spChg chg="add mod">
          <ac:chgData name="Meredith Daniel-Prowse" userId="ff2008bb-44c1-4e5a-b211-c8743c698402" providerId="ADAL" clId="{B3D357A2-7EAC-4435-B543-3901C89DB872}" dt="2023-02-21T02:39:24.277" v="123" actId="20577"/>
          <ac:spMkLst>
            <pc:docMk/>
            <pc:sldMk cId="4038555572" sldId="256"/>
            <ac:spMk id="2" creationId="{C4672E79-29F3-BA74-DD38-E50C7A9AFC99}"/>
          </ac:spMkLst>
        </pc:spChg>
        <pc:spChg chg="mod">
          <ac:chgData name="Meredith Daniel-Prowse" userId="ff2008bb-44c1-4e5a-b211-c8743c698402" providerId="ADAL" clId="{B3D357A2-7EAC-4435-B543-3901C89DB872}" dt="2023-02-21T02:37:15.351" v="0"/>
          <ac:spMkLst>
            <pc:docMk/>
            <pc:sldMk cId="4038555572" sldId="256"/>
            <ac:spMk id="4" creationId="{D004EC08-2333-4831-9F3B-80FAC6190C19}"/>
          </ac:spMkLst>
        </pc:spChg>
        <pc:spChg chg="mod">
          <ac:chgData name="Meredith Daniel-Prowse" userId="ff2008bb-44c1-4e5a-b211-c8743c698402" providerId="ADAL" clId="{B3D357A2-7EAC-4435-B543-3901C89DB872}" dt="2023-02-21T02:39:11.344" v="119" actId="1076"/>
          <ac:spMkLst>
            <pc:docMk/>
            <pc:sldMk cId="4038555572" sldId="256"/>
            <ac:spMk id="5" creationId="{45989056-55AC-4765-BEE9-A5163217A9AB}"/>
          </ac:spMkLst>
        </pc:spChg>
      </pc:sldChg>
      <pc:sldChg chg="del">
        <pc:chgData name="Meredith Daniel-Prowse" userId="ff2008bb-44c1-4e5a-b211-c8743c698402" providerId="ADAL" clId="{B3D357A2-7EAC-4435-B543-3901C89DB872}" dt="2023-02-22T03:39:45.499" v="207" actId="47"/>
        <pc:sldMkLst>
          <pc:docMk/>
          <pc:sldMk cId="3204979487" sldId="257"/>
        </pc:sldMkLst>
      </pc:sldChg>
      <pc:sldChg chg="del">
        <pc:chgData name="Meredith Daniel-Prowse" userId="ff2008bb-44c1-4e5a-b211-c8743c698402" providerId="ADAL" clId="{B3D357A2-7EAC-4435-B543-3901C89DB872}" dt="2023-02-22T03:39:47.657" v="208" actId="47"/>
        <pc:sldMkLst>
          <pc:docMk/>
          <pc:sldMk cId="586877711" sldId="258"/>
        </pc:sldMkLst>
      </pc:sldChg>
      <pc:sldChg chg="modTransition">
        <pc:chgData name="Meredith Daniel-Prowse" userId="ff2008bb-44c1-4e5a-b211-c8743c698402" providerId="ADAL" clId="{B3D357A2-7EAC-4435-B543-3901C89DB872}" dt="2023-02-22T10:26:32.920" v="393"/>
        <pc:sldMkLst>
          <pc:docMk/>
          <pc:sldMk cId="210513753" sldId="264"/>
        </pc:sldMkLst>
      </pc:sldChg>
      <pc:sldChg chg="modTransition">
        <pc:chgData name="Meredith Daniel-Prowse" userId="ff2008bb-44c1-4e5a-b211-c8743c698402" providerId="ADAL" clId="{B3D357A2-7EAC-4435-B543-3901C89DB872}" dt="2023-02-22T10:27:20.798" v="446"/>
        <pc:sldMkLst>
          <pc:docMk/>
          <pc:sldMk cId="1153536683" sldId="265"/>
        </pc:sldMkLst>
      </pc:sldChg>
      <pc:sldChg chg="modSp add del mod ord">
        <pc:chgData name="Meredith Daniel-Prowse" userId="ff2008bb-44c1-4e5a-b211-c8743c698402" providerId="ADAL" clId="{B3D357A2-7EAC-4435-B543-3901C89DB872}" dt="2023-02-21T02:43:20.926" v="192" actId="20577"/>
        <pc:sldMkLst>
          <pc:docMk/>
          <pc:sldMk cId="2322464708" sldId="276"/>
        </pc:sldMkLst>
        <pc:spChg chg="mod">
          <ac:chgData name="Meredith Daniel-Prowse" userId="ff2008bb-44c1-4e5a-b211-c8743c698402" providerId="ADAL" clId="{B3D357A2-7EAC-4435-B543-3901C89DB872}" dt="2023-02-21T02:43:20.926" v="192" actId="20577"/>
          <ac:spMkLst>
            <pc:docMk/>
            <pc:sldMk cId="2322464708" sldId="276"/>
            <ac:spMk id="2" creationId="{64234493-DC65-47B2-8FE9-6CF6C8987605}"/>
          </ac:spMkLst>
        </pc:spChg>
      </pc:sldChg>
      <pc:sldChg chg="add del">
        <pc:chgData name="Meredith Daniel-Prowse" userId="ff2008bb-44c1-4e5a-b211-c8743c698402" providerId="ADAL" clId="{B3D357A2-7EAC-4435-B543-3901C89DB872}" dt="2023-02-22T03:38:09.854" v="200" actId="47"/>
        <pc:sldMkLst>
          <pc:docMk/>
          <pc:sldMk cId="4209234782" sldId="278"/>
        </pc:sldMkLst>
      </pc:sldChg>
      <pc:sldChg chg="modSp add del mod">
        <pc:chgData name="Meredith Daniel-Prowse" userId="ff2008bb-44c1-4e5a-b211-c8743c698402" providerId="ADAL" clId="{B3D357A2-7EAC-4435-B543-3901C89DB872}" dt="2023-02-22T10:25:07.345" v="384" actId="47"/>
        <pc:sldMkLst>
          <pc:docMk/>
          <pc:sldMk cId="1061348480" sldId="279"/>
        </pc:sldMkLst>
        <pc:spChg chg="mod">
          <ac:chgData name="Meredith Daniel-Prowse" userId="ff2008bb-44c1-4e5a-b211-c8743c698402" providerId="ADAL" clId="{B3D357A2-7EAC-4435-B543-3901C89DB872}" dt="2023-02-22T03:39:37.744" v="203" actId="27636"/>
          <ac:spMkLst>
            <pc:docMk/>
            <pc:sldMk cId="1061348480" sldId="279"/>
            <ac:spMk id="3" creationId="{00000000-0000-0000-0000-000000000000}"/>
          </ac:spMkLst>
        </pc:spChg>
        <pc:spChg chg="mod">
          <ac:chgData name="Meredith Daniel-Prowse" userId="ff2008bb-44c1-4e5a-b211-c8743c698402" providerId="ADAL" clId="{B3D357A2-7EAC-4435-B543-3901C89DB872}" dt="2023-02-22T03:39:37.656" v="202"/>
          <ac:spMkLst>
            <pc:docMk/>
            <pc:sldMk cId="1061348480" sldId="279"/>
            <ac:spMk id="46" creationId="{00000000-0000-0000-0000-000000000000}"/>
          </ac:spMkLst>
        </pc:spChg>
        <pc:picChg chg="mod">
          <ac:chgData name="Meredith Daniel-Prowse" userId="ff2008bb-44c1-4e5a-b211-c8743c698402" providerId="ADAL" clId="{B3D357A2-7EAC-4435-B543-3901C89DB872}" dt="2023-02-22T03:40:26.197" v="212" actId="1076"/>
          <ac:picMkLst>
            <pc:docMk/>
            <pc:sldMk cId="1061348480" sldId="279"/>
            <ac:picMk id="48" creationId="{6F90B3A7-1320-45D4-A290-0E46C7B4D812}"/>
          </ac:picMkLst>
        </pc:picChg>
      </pc:sldChg>
      <pc:sldChg chg="add del">
        <pc:chgData name="Meredith Daniel-Prowse" userId="ff2008bb-44c1-4e5a-b211-c8743c698402" providerId="ADAL" clId="{B3D357A2-7EAC-4435-B543-3901C89DB872}" dt="2023-02-22T03:39:16.747" v="201" actId="2696"/>
        <pc:sldMkLst>
          <pc:docMk/>
          <pc:sldMk cId="2859242219" sldId="279"/>
        </pc:sldMkLst>
      </pc:sldChg>
      <pc:sldChg chg="add del">
        <pc:chgData name="Meredith Daniel-Prowse" userId="ff2008bb-44c1-4e5a-b211-c8743c698402" providerId="ADAL" clId="{B3D357A2-7EAC-4435-B543-3901C89DB872}" dt="2023-02-22T03:39:16.747" v="201" actId="2696"/>
        <pc:sldMkLst>
          <pc:docMk/>
          <pc:sldMk cId="226077308" sldId="280"/>
        </pc:sldMkLst>
      </pc:sldChg>
      <pc:sldChg chg="modSp add del">
        <pc:chgData name="Meredith Daniel-Prowse" userId="ff2008bb-44c1-4e5a-b211-c8743c698402" providerId="ADAL" clId="{B3D357A2-7EAC-4435-B543-3901C89DB872}" dt="2023-02-22T10:25:10.687" v="385" actId="47"/>
        <pc:sldMkLst>
          <pc:docMk/>
          <pc:sldMk cId="2790776676" sldId="280"/>
        </pc:sldMkLst>
        <pc:spChg chg="mod">
          <ac:chgData name="Meredith Daniel-Prowse" userId="ff2008bb-44c1-4e5a-b211-c8743c698402" providerId="ADAL" clId="{B3D357A2-7EAC-4435-B543-3901C89DB872}" dt="2023-02-22T03:40:44.309" v="216" actId="1076"/>
          <ac:spMkLst>
            <pc:docMk/>
            <pc:sldMk cId="2790776676" sldId="280"/>
            <ac:spMk id="2"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08"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09"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10"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14"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15"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16"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17"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18"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19"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20"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21"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22"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23"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24"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25"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26"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27"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28"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29"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30"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31"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32"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33"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36"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83"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84"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85" creationId="{00000000-0000-0000-0000-000000000000}"/>
          </ac:spMkLst>
        </pc:spChg>
        <pc:spChg chg="mod">
          <ac:chgData name="Meredith Daniel-Prowse" userId="ff2008bb-44c1-4e5a-b211-c8743c698402" providerId="ADAL" clId="{B3D357A2-7EAC-4435-B543-3901C89DB872}" dt="2023-02-22T03:40:44.309" v="216" actId="1076"/>
          <ac:spMkLst>
            <pc:docMk/>
            <pc:sldMk cId="2790776676" sldId="280"/>
            <ac:spMk id="47186" creationId="{00000000-0000-0000-0000-000000000000}"/>
          </ac:spMkLst>
        </pc:spChg>
        <pc:grpChg chg="mod">
          <ac:chgData name="Meredith Daniel-Prowse" userId="ff2008bb-44c1-4e5a-b211-c8743c698402" providerId="ADAL" clId="{B3D357A2-7EAC-4435-B543-3901C89DB872}" dt="2023-02-22T03:40:44.309" v="216" actId="1076"/>
          <ac:grpSpMkLst>
            <pc:docMk/>
            <pc:sldMk cId="2790776676" sldId="280"/>
            <ac:grpSpMk id="3" creationId="{00000000-0000-0000-0000-000000000000}"/>
          </ac:grpSpMkLst>
        </pc:grpChg>
        <pc:grpChg chg="mod">
          <ac:chgData name="Meredith Daniel-Prowse" userId="ff2008bb-44c1-4e5a-b211-c8743c698402" providerId="ADAL" clId="{B3D357A2-7EAC-4435-B543-3901C89DB872}" dt="2023-02-22T03:40:44.309" v="216" actId="1076"/>
          <ac:grpSpMkLst>
            <pc:docMk/>
            <pc:sldMk cId="2790776676" sldId="280"/>
            <ac:grpSpMk id="6" creationId="{2F8092F2-A3FC-4FC3-9423-370B59E53BB1}"/>
          </ac:grpSpMkLst>
        </pc:grpChg>
        <pc:grpChg chg="mod">
          <ac:chgData name="Meredith Daniel-Prowse" userId="ff2008bb-44c1-4e5a-b211-c8743c698402" providerId="ADAL" clId="{B3D357A2-7EAC-4435-B543-3901C89DB872}" dt="2023-02-22T03:40:44.309" v="216" actId="1076"/>
          <ac:grpSpMkLst>
            <pc:docMk/>
            <pc:sldMk cId="2790776676" sldId="280"/>
            <ac:grpSpMk id="47107" creationId="{00000000-0000-0000-0000-000000000000}"/>
          </ac:grpSpMkLst>
        </pc:grpChg>
        <pc:grpChg chg="mod">
          <ac:chgData name="Meredith Daniel-Prowse" userId="ff2008bb-44c1-4e5a-b211-c8743c698402" providerId="ADAL" clId="{B3D357A2-7EAC-4435-B543-3901C89DB872}" dt="2023-02-22T03:40:44.309" v="216" actId="1076"/>
          <ac:grpSpMkLst>
            <pc:docMk/>
            <pc:sldMk cId="2790776676" sldId="280"/>
            <ac:grpSpMk id="47113" creationId="{00000000-0000-0000-0000-000000000000}"/>
          </ac:grpSpMkLst>
        </pc:grpChg>
        <pc:grpChg chg="mod">
          <ac:chgData name="Meredith Daniel-Prowse" userId="ff2008bb-44c1-4e5a-b211-c8743c698402" providerId="ADAL" clId="{B3D357A2-7EAC-4435-B543-3901C89DB872}" dt="2023-02-22T03:40:44.309" v="216" actId="1076"/>
          <ac:grpSpMkLst>
            <pc:docMk/>
            <pc:sldMk cId="2790776676" sldId="280"/>
            <ac:grpSpMk id="47182" creationId="{00000000-0000-0000-0000-000000000000}"/>
          </ac:grpSpMkLst>
        </pc:grpChg>
        <pc:picChg chg="mod">
          <ac:chgData name="Meredith Daniel-Prowse" userId="ff2008bb-44c1-4e5a-b211-c8743c698402" providerId="ADAL" clId="{B3D357A2-7EAC-4435-B543-3901C89DB872}" dt="2023-02-22T03:40:39.664" v="215" actId="14100"/>
          <ac:picMkLst>
            <pc:docMk/>
            <pc:sldMk cId="2790776676" sldId="280"/>
            <ac:picMk id="39" creationId="{170D2CA9-1F17-4E61-A9DF-97DC18B5BD59}"/>
          </ac:picMkLst>
        </pc:picChg>
      </pc:sldChg>
      <pc:sldChg chg="add del">
        <pc:chgData name="Meredith Daniel-Prowse" userId="ff2008bb-44c1-4e5a-b211-c8743c698402" providerId="ADAL" clId="{B3D357A2-7EAC-4435-B543-3901C89DB872}" dt="2023-02-22T03:39:16.747" v="201" actId="2696"/>
        <pc:sldMkLst>
          <pc:docMk/>
          <pc:sldMk cId="932669792" sldId="281"/>
        </pc:sldMkLst>
      </pc:sldChg>
      <pc:sldChg chg="modSp add del mod">
        <pc:chgData name="Meredith Daniel-Prowse" userId="ff2008bb-44c1-4e5a-b211-c8743c698402" providerId="ADAL" clId="{B3D357A2-7EAC-4435-B543-3901C89DB872}" dt="2023-02-22T10:25:13.065" v="386" actId="47"/>
        <pc:sldMkLst>
          <pc:docMk/>
          <pc:sldMk cId="2701112513" sldId="281"/>
        </pc:sldMkLst>
        <pc:spChg chg="mod">
          <ac:chgData name="Meredith Daniel-Prowse" userId="ff2008bb-44c1-4e5a-b211-c8743c698402" providerId="ADAL" clId="{B3D357A2-7EAC-4435-B543-3901C89DB872}" dt="2023-02-22T03:39:37.776" v="204" actId="27636"/>
          <ac:spMkLst>
            <pc:docMk/>
            <pc:sldMk cId="2701112513" sldId="281"/>
            <ac:spMk id="4" creationId="{00000000-0000-0000-0000-000000000000}"/>
          </ac:spMkLst>
        </pc:spChg>
        <pc:spChg chg="mod">
          <ac:chgData name="Meredith Daniel-Prowse" userId="ff2008bb-44c1-4e5a-b211-c8743c698402" providerId="ADAL" clId="{B3D357A2-7EAC-4435-B543-3901C89DB872}" dt="2023-02-22T03:39:37.656" v="202"/>
          <ac:spMkLst>
            <pc:docMk/>
            <pc:sldMk cId="2701112513" sldId="281"/>
            <ac:spMk id="11" creationId="{EBF75A8A-2B45-416A-9FD7-C2682354B370}"/>
          </ac:spMkLst>
        </pc:spChg>
      </pc:sldChg>
      <pc:sldChg chg="modSp add del mod">
        <pc:chgData name="Meredith Daniel-Prowse" userId="ff2008bb-44c1-4e5a-b211-c8743c698402" providerId="ADAL" clId="{B3D357A2-7EAC-4435-B543-3901C89DB872}" dt="2023-02-22T10:25:16.713" v="387" actId="47"/>
        <pc:sldMkLst>
          <pc:docMk/>
          <pc:sldMk cId="1237480598" sldId="282"/>
        </pc:sldMkLst>
        <pc:spChg chg="mod">
          <ac:chgData name="Meredith Daniel-Prowse" userId="ff2008bb-44c1-4e5a-b211-c8743c698402" providerId="ADAL" clId="{B3D357A2-7EAC-4435-B543-3901C89DB872}" dt="2023-02-22T03:39:37.784" v="205" actId="27636"/>
          <ac:spMkLst>
            <pc:docMk/>
            <pc:sldMk cId="1237480598" sldId="282"/>
            <ac:spMk id="3" creationId="{00000000-0000-0000-0000-000000000000}"/>
          </ac:spMkLst>
        </pc:spChg>
      </pc:sldChg>
      <pc:sldChg chg="add del">
        <pc:chgData name="Meredith Daniel-Prowse" userId="ff2008bb-44c1-4e5a-b211-c8743c698402" providerId="ADAL" clId="{B3D357A2-7EAC-4435-B543-3901C89DB872}" dt="2023-02-22T03:39:16.747" v="201" actId="2696"/>
        <pc:sldMkLst>
          <pc:docMk/>
          <pc:sldMk cId="3976026227" sldId="282"/>
        </pc:sldMkLst>
      </pc:sldChg>
      <pc:sldChg chg="modSp add del mod modTransition">
        <pc:chgData name="Meredith Daniel-Prowse" userId="ff2008bb-44c1-4e5a-b211-c8743c698402" providerId="ADAL" clId="{B3D357A2-7EAC-4435-B543-3901C89DB872}" dt="2023-02-22T10:25:20.995" v="388" actId="47"/>
        <pc:sldMkLst>
          <pc:docMk/>
          <pc:sldMk cId="1270128625" sldId="283"/>
        </pc:sldMkLst>
        <pc:picChg chg="mod">
          <ac:chgData name="Meredith Daniel-Prowse" userId="ff2008bb-44c1-4e5a-b211-c8743c698402" providerId="ADAL" clId="{B3D357A2-7EAC-4435-B543-3901C89DB872}" dt="2023-02-22T03:41:40.460" v="218" actId="1076"/>
          <ac:picMkLst>
            <pc:docMk/>
            <pc:sldMk cId="1270128625" sldId="283"/>
            <ac:picMk id="5" creationId="{30E7C1C8-F5AE-4AF4-90A1-F59B6D57B4A6}"/>
          </ac:picMkLst>
        </pc:picChg>
      </pc:sldChg>
      <pc:sldChg chg="add del">
        <pc:chgData name="Meredith Daniel-Prowse" userId="ff2008bb-44c1-4e5a-b211-c8743c698402" providerId="ADAL" clId="{B3D357A2-7EAC-4435-B543-3901C89DB872}" dt="2023-02-22T03:39:16.747" v="201" actId="2696"/>
        <pc:sldMkLst>
          <pc:docMk/>
          <pc:sldMk cId="2566774041" sldId="283"/>
        </pc:sldMkLst>
      </pc:sldChg>
      <pc:sldChg chg="add del">
        <pc:chgData name="Meredith Daniel-Prowse" userId="ff2008bb-44c1-4e5a-b211-c8743c698402" providerId="ADAL" clId="{B3D357A2-7EAC-4435-B543-3901C89DB872}" dt="2023-02-22T03:39:16.747" v="201" actId="2696"/>
        <pc:sldMkLst>
          <pc:docMk/>
          <pc:sldMk cId="3961997053" sldId="284"/>
        </pc:sldMkLst>
      </pc:sldChg>
      <pc:sldChg chg="modSp add mod">
        <pc:chgData name="Meredith Daniel-Prowse" userId="ff2008bb-44c1-4e5a-b211-c8743c698402" providerId="ADAL" clId="{B3D357A2-7EAC-4435-B543-3901C89DB872}" dt="2023-02-22T10:34:14.469" v="473" actId="1076"/>
        <pc:sldMkLst>
          <pc:docMk/>
          <pc:sldMk cId="4156348969" sldId="284"/>
        </pc:sldMkLst>
        <pc:spChg chg="mod">
          <ac:chgData name="Meredith Daniel-Prowse" userId="ff2008bb-44c1-4e5a-b211-c8743c698402" providerId="ADAL" clId="{B3D357A2-7EAC-4435-B543-3901C89DB872}" dt="2023-02-22T10:34:10.184" v="472" actId="1076"/>
          <ac:spMkLst>
            <pc:docMk/>
            <pc:sldMk cId="4156348969" sldId="284"/>
            <ac:spMk id="5" creationId="{BC5E3E5F-49E7-4466-8A82-37105C419350}"/>
          </ac:spMkLst>
        </pc:spChg>
        <pc:picChg chg="mod">
          <ac:chgData name="Meredith Daniel-Prowse" userId="ff2008bb-44c1-4e5a-b211-c8743c698402" providerId="ADAL" clId="{B3D357A2-7EAC-4435-B543-3901C89DB872}" dt="2023-02-22T10:34:14.469" v="473" actId="1076"/>
          <ac:picMkLst>
            <pc:docMk/>
            <pc:sldMk cId="4156348969" sldId="284"/>
            <ac:picMk id="47" creationId="{A4BEFB36-CA7D-4E5A-A0D7-9DC4F194C5AA}"/>
          </ac:picMkLst>
        </pc:picChg>
      </pc:sldChg>
      <pc:sldChg chg="add del">
        <pc:chgData name="Meredith Daniel-Prowse" userId="ff2008bb-44c1-4e5a-b211-c8743c698402" providerId="ADAL" clId="{B3D357A2-7EAC-4435-B543-3901C89DB872}" dt="2023-02-22T03:43:53.277" v="221" actId="2696"/>
        <pc:sldMkLst>
          <pc:docMk/>
          <pc:sldMk cId="2827115449" sldId="285"/>
        </pc:sldMkLst>
      </pc:sldChg>
      <pc:sldChg chg="modSp add">
        <pc:chgData name="Meredith Daniel-Prowse" userId="ff2008bb-44c1-4e5a-b211-c8743c698402" providerId="ADAL" clId="{B3D357A2-7EAC-4435-B543-3901C89DB872}" dt="2023-02-22T10:29:51.920" v="453" actId="1076"/>
        <pc:sldMkLst>
          <pc:docMk/>
          <pc:sldMk cId="3603252154" sldId="285"/>
        </pc:sldMkLst>
        <pc:picChg chg="mod">
          <ac:chgData name="Meredith Daniel-Prowse" userId="ff2008bb-44c1-4e5a-b211-c8743c698402" providerId="ADAL" clId="{B3D357A2-7EAC-4435-B543-3901C89DB872}" dt="2023-02-22T10:29:51.920" v="453" actId="1076"/>
          <ac:picMkLst>
            <pc:docMk/>
            <pc:sldMk cId="3603252154" sldId="285"/>
            <ac:picMk id="7" creationId="{9791792A-08FB-4416-B422-1D4699501766}"/>
          </ac:picMkLst>
        </pc:picChg>
      </pc:sldChg>
      <pc:sldChg chg="add del">
        <pc:chgData name="Meredith Daniel-Prowse" userId="ff2008bb-44c1-4e5a-b211-c8743c698402" providerId="ADAL" clId="{B3D357A2-7EAC-4435-B543-3901C89DB872}" dt="2023-02-22T03:39:16.747" v="201" actId="2696"/>
        <pc:sldMkLst>
          <pc:docMk/>
          <pc:sldMk cId="682895992" sldId="286"/>
        </pc:sldMkLst>
      </pc:sldChg>
      <pc:sldChg chg="add">
        <pc:chgData name="Meredith Daniel-Prowse" userId="ff2008bb-44c1-4e5a-b211-c8743c698402" providerId="ADAL" clId="{B3D357A2-7EAC-4435-B543-3901C89DB872}" dt="2023-02-22T03:39:37.656" v="202"/>
        <pc:sldMkLst>
          <pc:docMk/>
          <pc:sldMk cId="4065355859" sldId="286"/>
        </pc:sldMkLst>
      </pc:sldChg>
      <pc:sldChg chg="add">
        <pc:chgData name="Meredith Daniel-Prowse" userId="ff2008bb-44c1-4e5a-b211-c8743c698402" providerId="ADAL" clId="{B3D357A2-7EAC-4435-B543-3901C89DB872}" dt="2023-02-22T03:39:37.656" v="202"/>
        <pc:sldMkLst>
          <pc:docMk/>
          <pc:sldMk cId="403643525" sldId="287"/>
        </pc:sldMkLst>
      </pc:sldChg>
      <pc:sldChg chg="add del">
        <pc:chgData name="Meredith Daniel-Prowse" userId="ff2008bb-44c1-4e5a-b211-c8743c698402" providerId="ADAL" clId="{B3D357A2-7EAC-4435-B543-3901C89DB872}" dt="2023-02-22T03:39:16.747" v="201" actId="2696"/>
        <pc:sldMkLst>
          <pc:docMk/>
          <pc:sldMk cId="1668008907" sldId="287"/>
        </pc:sldMkLst>
      </pc:sldChg>
      <pc:sldChg chg="add del">
        <pc:chgData name="Meredith Daniel-Prowse" userId="ff2008bb-44c1-4e5a-b211-c8743c698402" providerId="ADAL" clId="{B3D357A2-7EAC-4435-B543-3901C89DB872}" dt="2023-02-21T02:44:14.174" v="195" actId="2696"/>
        <pc:sldMkLst>
          <pc:docMk/>
          <pc:sldMk cId="1927398202" sldId="288"/>
        </pc:sldMkLst>
      </pc:sldChg>
      <pc:sldChg chg="add del">
        <pc:chgData name="Meredith Daniel-Prowse" userId="ff2008bb-44c1-4e5a-b211-c8743c698402" providerId="ADAL" clId="{B3D357A2-7EAC-4435-B543-3901C89DB872}" dt="2023-02-22T03:39:16.747" v="201" actId="2696"/>
        <pc:sldMkLst>
          <pc:docMk/>
          <pc:sldMk cId="2022611051" sldId="288"/>
        </pc:sldMkLst>
      </pc:sldChg>
      <pc:sldChg chg="add">
        <pc:chgData name="Meredith Daniel-Prowse" userId="ff2008bb-44c1-4e5a-b211-c8743c698402" providerId="ADAL" clId="{B3D357A2-7EAC-4435-B543-3901C89DB872}" dt="2023-02-22T03:39:37.656" v="202"/>
        <pc:sldMkLst>
          <pc:docMk/>
          <pc:sldMk cId="3688739228" sldId="288"/>
        </pc:sldMkLst>
      </pc:sldChg>
      <pc:sldChg chg="add del">
        <pc:chgData name="Meredith Daniel-Prowse" userId="ff2008bb-44c1-4e5a-b211-c8743c698402" providerId="ADAL" clId="{B3D357A2-7EAC-4435-B543-3901C89DB872}" dt="2023-02-22T03:39:16.747" v="201" actId="2696"/>
        <pc:sldMkLst>
          <pc:docMk/>
          <pc:sldMk cId="232984440" sldId="289"/>
        </pc:sldMkLst>
      </pc:sldChg>
      <pc:sldChg chg="add">
        <pc:chgData name="Meredith Daniel-Prowse" userId="ff2008bb-44c1-4e5a-b211-c8743c698402" providerId="ADAL" clId="{B3D357A2-7EAC-4435-B543-3901C89DB872}" dt="2023-02-22T03:39:37.656" v="202"/>
        <pc:sldMkLst>
          <pc:docMk/>
          <pc:sldMk cId="1763084088" sldId="289"/>
        </pc:sldMkLst>
      </pc:sldChg>
      <pc:sldChg chg="addSp delSp modSp new mod modClrScheme chgLayout">
        <pc:chgData name="Meredith Daniel-Prowse" userId="ff2008bb-44c1-4e5a-b211-c8743c698402" providerId="ADAL" clId="{B3D357A2-7EAC-4435-B543-3901C89DB872}" dt="2023-02-22T10:33:49.143" v="471" actId="1076"/>
        <pc:sldMkLst>
          <pc:docMk/>
          <pc:sldMk cId="2827570004" sldId="290"/>
        </pc:sldMkLst>
        <pc:spChg chg="mod ord">
          <ac:chgData name="Meredith Daniel-Prowse" userId="ff2008bb-44c1-4e5a-b211-c8743c698402" providerId="ADAL" clId="{B3D357A2-7EAC-4435-B543-3901C89DB872}" dt="2023-02-22T10:30:21.749" v="456" actId="14100"/>
          <ac:spMkLst>
            <pc:docMk/>
            <pc:sldMk cId="2827570004" sldId="290"/>
            <ac:spMk id="2" creationId="{FE93AFE5-B119-ACE1-0748-72F27F5A2FB2}"/>
          </ac:spMkLst>
        </pc:spChg>
        <pc:spChg chg="del">
          <ac:chgData name="Meredith Daniel-Prowse" userId="ff2008bb-44c1-4e5a-b211-c8743c698402" providerId="ADAL" clId="{B3D357A2-7EAC-4435-B543-3901C89DB872}" dt="2023-02-22T03:56:55.539" v="318" actId="700"/>
          <ac:spMkLst>
            <pc:docMk/>
            <pc:sldMk cId="2827570004" sldId="290"/>
            <ac:spMk id="3" creationId="{7EA026C1-F695-13E9-41A9-F16D3F91BFD1}"/>
          </ac:spMkLst>
        </pc:spChg>
        <pc:spChg chg="add mod ord">
          <ac:chgData name="Meredith Daniel-Prowse" userId="ff2008bb-44c1-4e5a-b211-c8743c698402" providerId="ADAL" clId="{B3D357A2-7EAC-4435-B543-3901C89DB872}" dt="2023-02-22T10:29:10.217" v="449" actId="6549"/>
          <ac:spMkLst>
            <pc:docMk/>
            <pc:sldMk cId="2827570004" sldId="290"/>
            <ac:spMk id="6" creationId="{43A31C6E-B418-FA83-CADF-7D2FF2FB73C5}"/>
          </ac:spMkLst>
        </pc:spChg>
        <pc:picChg chg="add mod">
          <ac:chgData name="Meredith Daniel-Prowse" userId="ff2008bb-44c1-4e5a-b211-c8743c698402" providerId="ADAL" clId="{B3D357A2-7EAC-4435-B543-3901C89DB872}" dt="2023-02-22T10:30:24.373" v="457" actId="1076"/>
          <ac:picMkLst>
            <pc:docMk/>
            <pc:sldMk cId="2827570004" sldId="290"/>
            <ac:picMk id="3" creationId="{FD36DB57-F2F3-0151-ED57-E687B8F6E4CB}"/>
          </ac:picMkLst>
        </pc:picChg>
        <pc:picChg chg="add del mod">
          <ac:chgData name="Meredith Daniel-Prowse" userId="ff2008bb-44c1-4e5a-b211-c8743c698402" providerId="ADAL" clId="{B3D357A2-7EAC-4435-B543-3901C89DB872}" dt="2023-02-22T10:33:15.746" v="463" actId="478"/>
          <ac:picMkLst>
            <pc:docMk/>
            <pc:sldMk cId="2827570004" sldId="290"/>
            <ac:picMk id="5" creationId="{8FFCF4AA-BE6D-FDB8-03B4-48D4D1D60B17}"/>
          </ac:picMkLst>
        </pc:picChg>
        <pc:picChg chg="add mod">
          <ac:chgData name="Meredith Daniel-Prowse" userId="ff2008bb-44c1-4e5a-b211-c8743c698402" providerId="ADAL" clId="{B3D357A2-7EAC-4435-B543-3901C89DB872}" dt="2023-02-22T10:33:19.394" v="464" actId="1076"/>
          <ac:picMkLst>
            <pc:docMk/>
            <pc:sldMk cId="2827570004" sldId="290"/>
            <ac:picMk id="8" creationId="{1CE36B7F-2C46-EF4D-3112-ECAD1998C52A}"/>
          </ac:picMkLst>
        </pc:picChg>
        <pc:picChg chg="add mod">
          <ac:chgData name="Meredith Daniel-Prowse" userId="ff2008bb-44c1-4e5a-b211-c8743c698402" providerId="ADAL" clId="{B3D357A2-7EAC-4435-B543-3901C89DB872}" dt="2023-02-22T10:33:49.143" v="471" actId="1076"/>
          <ac:picMkLst>
            <pc:docMk/>
            <pc:sldMk cId="2827570004" sldId="290"/>
            <ac:picMk id="10" creationId="{FB813041-3D74-1A50-7591-EE2BC79258F0}"/>
          </ac:picMkLst>
        </pc:picChg>
      </pc:sldChg>
      <pc:sldMasterChg chg="add del addSldLayout delSldLayout">
        <pc:chgData name="Meredith Daniel-Prowse" userId="ff2008bb-44c1-4e5a-b211-c8743c698402" providerId="ADAL" clId="{B3D357A2-7EAC-4435-B543-3901C89DB872}" dt="2023-02-22T03:43:53.277" v="221" actId="2696"/>
        <pc:sldMasterMkLst>
          <pc:docMk/>
          <pc:sldMasterMk cId="3062166227" sldId="2147483687"/>
        </pc:sldMasterMkLst>
        <pc:sldLayoutChg chg="add del">
          <pc:chgData name="Meredith Daniel-Prowse" userId="ff2008bb-44c1-4e5a-b211-c8743c698402" providerId="ADAL" clId="{B3D357A2-7EAC-4435-B543-3901C89DB872}" dt="2023-02-22T03:43:53.277" v="221" actId="2696"/>
          <pc:sldLayoutMkLst>
            <pc:docMk/>
            <pc:sldMasterMk cId="3062166227" sldId="2147483687"/>
            <pc:sldLayoutMk cId="57394664" sldId="2147483688"/>
          </pc:sldLayoutMkLst>
        </pc:sldLayoutChg>
        <pc:sldLayoutChg chg="add del">
          <pc:chgData name="Meredith Daniel-Prowse" userId="ff2008bb-44c1-4e5a-b211-c8743c698402" providerId="ADAL" clId="{B3D357A2-7EAC-4435-B543-3901C89DB872}" dt="2023-02-22T03:43:53.277" v="221" actId="2696"/>
          <pc:sldLayoutMkLst>
            <pc:docMk/>
            <pc:sldMasterMk cId="3062166227" sldId="2147483687"/>
            <pc:sldLayoutMk cId="969244283" sldId="2147483690"/>
          </pc:sldLayoutMkLst>
        </pc:sldLayoutChg>
        <pc:sldLayoutChg chg="add del">
          <pc:chgData name="Meredith Daniel-Prowse" userId="ff2008bb-44c1-4e5a-b211-c8743c698402" providerId="ADAL" clId="{B3D357A2-7EAC-4435-B543-3901C89DB872}" dt="2023-02-22T03:43:53.277" v="221" actId="2696"/>
          <pc:sldLayoutMkLst>
            <pc:docMk/>
            <pc:sldMasterMk cId="3062166227" sldId="2147483687"/>
            <pc:sldLayoutMk cId="1298107511" sldId="2147483691"/>
          </pc:sldLayoutMkLst>
        </pc:sldLayoutChg>
        <pc:sldLayoutChg chg="add del">
          <pc:chgData name="Meredith Daniel-Prowse" userId="ff2008bb-44c1-4e5a-b211-c8743c698402" providerId="ADAL" clId="{B3D357A2-7EAC-4435-B543-3901C89DB872}" dt="2023-02-22T03:43:53.277" v="221" actId="2696"/>
          <pc:sldLayoutMkLst>
            <pc:docMk/>
            <pc:sldMasterMk cId="3062166227" sldId="2147483687"/>
            <pc:sldLayoutMk cId="3510390576" sldId="214748369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AC24D79-29A8-40F9-8BFE-5760A41D49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a:extLst>
              <a:ext uri="{FF2B5EF4-FFF2-40B4-BE49-F238E27FC236}">
                <a16:creationId xmlns:a16="http://schemas.microsoft.com/office/drawing/2014/main" id="{95ECB7FB-99EB-4FDE-93AC-BD3948BA83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F8D6E6-9AB0-473C-90BD-54419E1FBD3C}" type="datetimeFigureOut">
              <a:rPr lang="en-US" smtClean="0"/>
              <a:t>2/22/2023</a:t>
            </a:fld>
            <a:endParaRPr lang="en-US"/>
          </a:p>
        </p:txBody>
      </p:sp>
      <p:sp>
        <p:nvSpPr>
          <p:cNvPr id="4" name="Fußzeilenplatzhalter 3">
            <a:extLst>
              <a:ext uri="{FF2B5EF4-FFF2-40B4-BE49-F238E27FC236}">
                <a16:creationId xmlns:a16="http://schemas.microsoft.com/office/drawing/2014/main" id="{CAE20483-B0C0-4507-9A93-37005739C7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a:extLst>
              <a:ext uri="{FF2B5EF4-FFF2-40B4-BE49-F238E27FC236}">
                <a16:creationId xmlns:a16="http://schemas.microsoft.com/office/drawing/2014/main" id="{75208063-AC81-4954-A8C7-BD2AD37FDF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177F0C-30B6-4ECD-832F-3C52AB5B4525}" type="slidenum">
              <a:rPr lang="en-US" smtClean="0"/>
              <a:t>‹#›</a:t>
            </a:fld>
            <a:endParaRPr lang="en-US"/>
          </a:p>
        </p:txBody>
      </p:sp>
    </p:spTree>
    <p:extLst>
      <p:ext uri="{BB962C8B-B14F-4D97-AF65-F5344CB8AC3E}">
        <p14:creationId xmlns:p14="http://schemas.microsoft.com/office/powerpoint/2010/main" val="102708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D8AD7-CC2F-4521-9AF8-44C768BD8882}" type="datetimeFigureOut">
              <a:rPr lang="en-US" smtClean="0"/>
              <a:t>2/22/2023</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4E105-D254-44F9-B924-FE31FF13A512}" type="slidenum">
              <a:rPr lang="en-US" smtClean="0"/>
              <a:t>‹#›</a:t>
            </a:fld>
            <a:endParaRPr lang="en-US"/>
          </a:p>
        </p:txBody>
      </p:sp>
    </p:spTree>
    <p:extLst>
      <p:ext uri="{BB962C8B-B14F-4D97-AF65-F5344CB8AC3E}">
        <p14:creationId xmlns:p14="http://schemas.microsoft.com/office/powerpoint/2010/main" val="348187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34E105-D254-44F9-B924-FE31FF13A512}" type="slidenum">
              <a:rPr lang="en-US" smtClean="0"/>
              <a:t>1</a:t>
            </a:fld>
            <a:endParaRPr lang="en-US"/>
          </a:p>
        </p:txBody>
      </p:sp>
    </p:spTree>
    <p:extLst>
      <p:ext uri="{BB962C8B-B14F-4D97-AF65-F5344CB8AC3E}">
        <p14:creationId xmlns:p14="http://schemas.microsoft.com/office/powerpoint/2010/main" val="2664195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previously, 35 botanical reference standards were used for analysis.  The calibration was accomplished using a fundamental parameters approach.  The table shows the range of calibration for some more important elements as well as the correlation coefficient.  You can see that good correlation is achieved for all of these elements.</a:t>
            </a:r>
          </a:p>
        </p:txBody>
      </p:sp>
      <p:sp>
        <p:nvSpPr>
          <p:cNvPr id="4" name="Slide Number Placeholder 3"/>
          <p:cNvSpPr>
            <a:spLocks noGrp="1"/>
          </p:cNvSpPr>
          <p:nvPr>
            <p:ph type="sldNum" sz="quarter" idx="5"/>
          </p:nvPr>
        </p:nvSpPr>
        <p:spPr/>
        <p:txBody>
          <a:bodyPr/>
          <a:lstStyle/>
          <a:p>
            <a:fld id="{A386243F-4868-4F77-ACA7-2E9E3CB34961}" type="slidenum">
              <a:rPr lang="de-DE" smtClean="0"/>
              <a:t>10</a:t>
            </a:fld>
            <a:endParaRPr lang="de-DE"/>
          </a:p>
        </p:txBody>
      </p:sp>
    </p:spTree>
    <p:extLst>
      <p:ext uri="{BB962C8B-B14F-4D97-AF65-F5344CB8AC3E}">
        <p14:creationId xmlns:p14="http://schemas.microsoft.com/office/powerpoint/2010/main" val="3528803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34E105-D254-44F9-B924-FE31FF13A512}" type="slidenum">
              <a:rPr lang="en-US" smtClean="0"/>
              <a:t>11</a:t>
            </a:fld>
            <a:endParaRPr lang="en-US"/>
          </a:p>
        </p:txBody>
      </p:sp>
    </p:spTree>
    <p:extLst>
      <p:ext uri="{BB962C8B-B14F-4D97-AF65-F5344CB8AC3E}">
        <p14:creationId xmlns:p14="http://schemas.microsoft.com/office/powerpoint/2010/main" val="333808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34E105-D254-44F9-B924-FE31FF13A512}" type="slidenum">
              <a:rPr lang="en-US" smtClean="0"/>
              <a:t>12</a:t>
            </a:fld>
            <a:endParaRPr lang="en-US"/>
          </a:p>
        </p:txBody>
      </p:sp>
    </p:spTree>
    <p:extLst>
      <p:ext uri="{BB962C8B-B14F-4D97-AF65-F5344CB8AC3E}">
        <p14:creationId xmlns:p14="http://schemas.microsoft.com/office/powerpoint/2010/main" val="2638544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validation of the calibration, two additional reference standards were used.  Here we have the WEPAL 154 standard of Raye grass.   You can see that good agreement is achieved for all the important </a:t>
            </a:r>
            <a:r>
              <a:rPr lang="en-US" dirty="0" err="1"/>
              <a:t>nutienet</a:t>
            </a:r>
            <a:r>
              <a:rPr lang="en-US" dirty="0"/>
              <a:t> elements such as phosphorus, sulfur, manganese as well as some toxic elements such as Pb and As.  </a:t>
            </a:r>
          </a:p>
        </p:txBody>
      </p:sp>
      <p:sp>
        <p:nvSpPr>
          <p:cNvPr id="4" name="Slide Number Placeholder 3"/>
          <p:cNvSpPr>
            <a:spLocks noGrp="1"/>
          </p:cNvSpPr>
          <p:nvPr>
            <p:ph type="sldNum" sz="quarter" idx="5"/>
          </p:nvPr>
        </p:nvSpPr>
        <p:spPr/>
        <p:txBody>
          <a:bodyPr/>
          <a:lstStyle/>
          <a:p>
            <a:fld id="{A386243F-4868-4F77-ACA7-2E9E3CB34961}" type="slidenum">
              <a:rPr lang="de-DE" smtClean="0"/>
              <a:t>13</a:t>
            </a:fld>
            <a:endParaRPr lang="de-DE"/>
          </a:p>
        </p:txBody>
      </p:sp>
    </p:spTree>
    <p:extLst>
      <p:ext uri="{BB962C8B-B14F-4D97-AF65-F5344CB8AC3E}">
        <p14:creationId xmlns:p14="http://schemas.microsoft.com/office/powerpoint/2010/main" val="1211884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of the standards for validation is the NIST 1570a Spinach Leaves sample.  Again good agreement between the certified values and the calculated results.  </a:t>
            </a:r>
          </a:p>
        </p:txBody>
      </p:sp>
      <p:sp>
        <p:nvSpPr>
          <p:cNvPr id="4" name="Slide Number Placeholder 3"/>
          <p:cNvSpPr>
            <a:spLocks noGrp="1"/>
          </p:cNvSpPr>
          <p:nvPr>
            <p:ph type="sldNum" sz="quarter" idx="5"/>
          </p:nvPr>
        </p:nvSpPr>
        <p:spPr/>
        <p:txBody>
          <a:bodyPr/>
          <a:lstStyle/>
          <a:p>
            <a:fld id="{A386243F-4868-4F77-ACA7-2E9E3CB34961}" type="slidenum">
              <a:rPr lang="de-DE" smtClean="0"/>
              <a:t>14</a:t>
            </a:fld>
            <a:endParaRPr lang="de-DE"/>
          </a:p>
        </p:txBody>
      </p:sp>
    </p:spTree>
    <p:extLst>
      <p:ext uri="{BB962C8B-B14F-4D97-AF65-F5344CB8AC3E}">
        <p14:creationId xmlns:p14="http://schemas.microsoft.com/office/powerpoint/2010/main" val="991873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NiST</a:t>
            </a:r>
            <a:r>
              <a:rPr lang="en-US" dirty="0"/>
              <a:t> 1570a sample was also measured 10 times to demonstrate the precision that is capable on the XEPOS.  You can see the excellent precision that achieved.  For the % level elements shown here, %RSD are all less than 1%.   </a:t>
            </a:r>
          </a:p>
        </p:txBody>
      </p:sp>
      <p:sp>
        <p:nvSpPr>
          <p:cNvPr id="4" name="Slide Number Placeholder 3"/>
          <p:cNvSpPr>
            <a:spLocks noGrp="1"/>
          </p:cNvSpPr>
          <p:nvPr>
            <p:ph type="sldNum" sz="quarter" idx="5"/>
          </p:nvPr>
        </p:nvSpPr>
        <p:spPr/>
        <p:txBody>
          <a:bodyPr/>
          <a:lstStyle/>
          <a:p>
            <a:fld id="{A386243F-4868-4F77-ACA7-2E9E3CB34961}" type="slidenum">
              <a:rPr lang="de-DE" smtClean="0"/>
              <a:t>15</a:t>
            </a:fld>
            <a:endParaRPr lang="de-DE"/>
          </a:p>
        </p:txBody>
      </p:sp>
    </p:spTree>
    <p:extLst>
      <p:ext uri="{BB962C8B-B14F-4D97-AF65-F5344CB8AC3E}">
        <p14:creationId xmlns:p14="http://schemas.microsoft.com/office/powerpoint/2010/main" val="1245954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86243F-4868-4F77-ACA7-2E9E3CB34961}" type="slidenum">
              <a:rPr lang="de-DE" smtClean="0"/>
              <a:t>16</a:t>
            </a:fld>
            <a:endParaRPr lang="de-DE"/>
          </a:p>
        </p:txBody>
      </p:sp>
    </p:spTree>
    <p:extLst>
      <p:ext uri="{BB962C8B-B14F-4D97-AF65-F5344CB8AC3E}">
        <p14:creationId xmlns:p14="http://schemas.microsoft.com/office/powerpoint/2010/main" val="2514980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9DCDE-A75A-40FE-96EC-7B88D34332A4}" type="slidenum">
              <a:rPr lang="de-DE" altLang="de-DE">
                <a:solidFill>
                  <a:prstClr val="black"/>
                </a:solidFill>
              </a:rPr>
              <a:pPr/>
              <a:t>18</a:t>
            </a:fld>
            <a:endParaRPr lang="de-DE" altLang="de-DE" dirty="0">
              <a:solidFill>
                <a:prstClr val="black"/>
              </a:solidFill>
            </a:endParaRPr>
          </a:p>
        </p:txBody>
      </p:sp>
      <p:sp>
        <p:nvSpPr>
          <p:cNvPr id="48130" name="Rectangle 2"/>
          <p:cNvSpPr>
            <a:spLocks noGrp="1" noRot="1" noChangeAspect="1" noChangeArrowheads="1" noTextEdit="1"/>
          </p:cNvSpPr>
          <p:nvPr>
            <p:ph type="sldImg"/>
          </p:nvPr>
        </p:nvSpPr>
        <p:spPr>
          <a:xfrm>
            <a:off x="252413" y="858838"/>
            <a:ext cx="6202362" cy="3489325"/>
          </a:xfrm>
          <a:ln w="12700" cap="flat">
            <a:solidFill>
              <a:schemeClr val="tx1"/>
            </a:solidFill>
          </a:ln>
          <a:extLst>
            <a:ext uri="{909E8E84-426E-40DD-AFC4-6F175D3DCCD1}">
              <a14:hiddenFill xmlns:a14="http://schemas.microsoft.com/office/drawing/2010/main">
                <a:noFill/>
              </a14:hiddenFill>
            </a:ext>
          </a:extLst>
        </p:spPr>
      </p:sp>
      <p:sp>
        <p:nvSpPr>
          <p:cNvPr id="48131" name="Rectangle 3"/>
          <p:cNvSpPr>
            <a:spLocks noGrp="1" noChangeArrowheads="1"/>
          </p:cNvSpPr>
          <p:nvPr>
            <p:ph type="body" idx="1"/>
          </p:nvPr>
        </p:nvSpPr>
        <p:spPr>
          <a:xfrm>
            <a:off x="894523" y="5068934"/>
            <a:ext cx="4919870" cy="4727186"/>
          </a:xfrm>
          <a:ln/>
        </p:spPr>
        <p:txBody>
          <a:bodyPr lIns="92501" tIns="46250" rIns="92501" bIns="46250"/>
          <a:lstStyle/>
          <a:p>
            <a:r>
              <a:rPr lang="en-US" noProof="0" dirty="0"/>
              <a:t>Maybe try to collect more of the emitted light without an interface on top of the plasma! Dual side-on plasma observation, in addition to a standard radial interface does exactly that. It also collects the light from the opposite side of the plasma and transfers that light through the side-on plasma interface into the optical system. The benefit: an up to factor two sensitivity gain, while maintaining all the benefits of the vertical torch radial plasma observation technique.</a:t>
            </a:r>
          </a:p>
          <a:p>
            <a:endParaRPr lang="en-US" noProof="0" dirty="0"/>
          </a:p>
          <a:p>
            <a:r>
              <a:rPr lang="en-US" noProof="0" dirty="0"/>
              <a:t>Even though the sensitivity is not 100% the same, when compared to direct path axial observation, the difference is small, only about a factor two.</a:t>
            </a:r>
          </a:p>
          <a:p>
            <a:endParaRPr lang="en-US" noProof="0" dirty="0"/>
          </a:p>
          <a:p>
            <a:r>
              <a:rPr lang="en-US" noProof="0" dirty="0"/>
              <a:t>However, compared to the newer vertical torch dual view systems this technology provides a sensitivity on the same level… and… no interface above the plasma and no requirements for an additional measurement. </a:t>
            </a:r>
          </a:p>
        </p:txBody>
      </p:sp>
    </p:spTree>
    <p:extLst>
      <p:ext uri="{BB962C8B-B14F-4D97-AF65-F5344CB8AC3E}">
        <p14:creationId xmlns:p14="http://schemas.microsoft.com/office/powerpoint/2010/main" val="3405004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xfrm>
            <a:off x="444500" y="1243013"/>
            <a:ext cx="5969000" cy="3357562"/>
          </a:xfrm>
          <a:ln/>
        </p:spPr>
      </p:sp>
      <p:sp>
        <p:nvSpPr>
          <p:cNvPr id="54275" name="Notizenplatzhalter 2"/>
          <p:cNvSpPr>
            <a:spLocks noGrp="1"/>
          </p:cNvSpPr>
          <p:nvPr>
            <p:ph type="body" idx="1"/>
          </p:nvPr>
        </p:nvSpPr>
        <p:spPr>
          <a:noFill/>
        </p:spPr>
        <p:txBody>
          <a:bodyPr/>
          <a:lstStyle/>
          <a:p>
            <a:r>
              <a:rPr lang="en-US" altLang="en-US" dirty="0"/>
              <a:t>The slide shows how this has been technically realized in the new SPECTROGREEN, introduced beginning of this year. In addition to the side on interface, flanged to the optical system to ensure perfect alignment, an additional, Ar purged light tube is installed on the right-hand side. At the end of this tube, a concave mirror is installed, which reflects the emitted light back through the plasma into the side on interface. The mirror is mounted inside a screw cap. To maintain, only the cap needs to be changed.</a:t>
            </a:r>
          </a:p>
        </p:txBody>
      </p:sp>
      <p:sp>
        <p:nvSpPr>
          <p:cNvPr id="54276" name="Datumsplatzhalter 3"/>
          <p:cNvSpPr>
            <a:spLocks noGrp="1"/>
          </p:cNvSpPr>
          <p:nvPr>
            <p:ph type="dt" sz="quarter" idx="1"/>
          </p:nvPr>
        </p:nvSpPr>
        <p:spPr>
          <a:noFill/>
        </p:spPr>
        <p:txBody>
          <a:bodyPr/>
          <a:lstStyle>
            <a:lvl1pPr algn="l" defTabSz="784225" eaLnBrk="0" hangingPunct="0">
              <a:spcBef>
                <a:spcPct val="30000"/>
              </a:spcBef>
              <a:defRPr sz="1200">
                <a:solidFill>
                  <a:schemeClr val="tx1"/>
                </a:solidFill>
                <a:latin typeface="Arial" charset="0"/>
              </a:defRPr>
            </a:lvl1pPr>
            <a:lvl2pPr marL="746125" indent="-285750" algn="l" defTabSz="784225" eaLnBrk="0" hangingPunct="0">
              <a:spcBef>
                <a:spcPct val="30000"/>
              </a:spcBef>
              <a:defRPr sz="1200">
                <a:solidFill>
                  <a:schemeClr val="tx1"/>
                </a:solidFill>
                <a:latin typeface="Arial" charset="0"/>
              </a:defRPr>
            </a:lvl2pPr>
            <a:lvl3pPr marL="1147763" indent="-228600" algn="l" defTabSz="784225" eaLnBrk="0" hangingPunct="0">
              <a:spcBef>
                <a:spcPct val="30000"/>
              </a:spcBef>
              <a:defRPr sz="1200">
                <a:solidFill>
                  <a:schemeClr val="tx1"/>
                </a:solidFill>
                <a:latin typeface="Arial" charset="0"/>
              </a:defRPr>
            </a:lvl3pPr>
            <a:lvl4pPr marL="1606550" indent="-228600" algn="l" defTabSz="784225" eaLnBrk="0" hangingPunct="0">
              <a:spcBef>
                <a:spcPct val="30000"/>
              </a:spcBef>
              <a:defRPr sz="1200">
                <a:solidFill>
                  <a:schemeClr val="tx1"/>
                </a:solidFill>
                <a:latin typeface="Arial" charset="0"/>
              </a:defRPr>
            </a:lvl4pPr>
            <a:lvl5pPr marL="2066925" indent="-228600" algn="l" defTabSz="784225" eaLnBrk="0" hangingPunct="0">
              <a:spcBef>
                <a:spcPct val="30000"/>
              </a:spcBef>
              <a:defRPr sz="1200">
                <a:solidFill>
                  <a:schemeClr val="tx1"/>
                </a:solidFill>
                <a:latin typeface="Arial" charset="0"/>
              </a:defRPr>
            </a:lvl5pPr>
            <a:lvl6pPr marL="2524125" indent="-228600" defTabSz="784225" eaLnBrk="0" fontAlgn="base" hangingPunct="0">
              <a:spcBef>
                <a:spcPct val="30000"/>
              </a:spcBef>
              <a:spcAft>
                <a:spcPct val="0"/>
              </a:spcAft>
              <a:defRPr sz="1200">
                <a:solidFill>
                  <a:schemeClr val="tx1"/>
                </a:solidFill>
                <a:latin typeface="Arial" charset="0"/>
              </a:defRPr>
            </a:lvl6pPr>
            <a:lvl7pPr marL="2981325" indent="-228600" defTabSz="784225" eaLnBrk="0" fontAlgn="base" hangingPunct="0">
              <a:spcBef>
                <a:spcPct val="30000"/>
              </a:spcBef>
              <a:spcAft>
                <a:spcPct val="0"/>
              </a:spcAft>
              <a:defRPr sz="1200">
                <a:solidFill>
                  <a:schemeClr val="tx1"/>
                </a:solidFill>
                <a:latin typeface="Arial" charset="0"/>
              </a:defRPr>
            </a:lvl7pPr>
            <a:lvl8pPr marL="3438525" indent="-228600" defTabSz="784225" eaLnBrk="0" fontAlgn="base" hangingPunct="0">
              <a:spcBef>
                <a:spcPct val="30000"/>
              </a:spcBef>
              <a:spcAft>
                <a:spcPct val="0"/>
              </a:spcAft>
              <a:defRPr sz="1200">
                <a:solidFill>
                  <a:schemeClr val="tx1"/>
                </a:solidFill>
                <a:latin typeface="Arial" charset="0"/>
              </a:defRPr>
            </a:lvl8pPr>
            <a:lvl9pPr marL="3895725" indent="-228600" defTabSz="784225" eaLnBrk="0" fontAlgn="base" hangingPunct="0">
              <a:spcBef>
                <a:spcPct val="30000"/>
              </a:spcBef>
              <a:spcAft>
                <a:spcPct val="0"/>
              </a:spcAft>
              <a:defRPr sz="1200">
                <a:solidFill>
                  <a:schemeClr val="tx1"/>
                </a:solidFill>
                <a:latin typeface="Arial" charset="0"/>
              </a:defRPr>
            </a:lvl9pPr>
          </a:lstStyle>
          <a:p>
            <a:pPr algn="r">
              <a:spcBef>
                <a:spcPct val="0"/>
              </a:spcBef>
            </a:pPr>
            <a:fld id="{F44ED95F-99FE-4D17-84A8-4B4C67625A1E}" type="datetime1">
              <a:rPr lang="en-GB" altLang="en-US" smtClean="0">
                <a:latin typeface="Times New Roman" pitchFamily="18" charset="0"/>
              </a:rPr>
              <a:pPr algn="r">
                <a:spcBef>
                  <a:spcPct val="0"/>
                </a:spcBef>
              </a:pPr>
              <a:t>22/02/2023</a:t>
            </a:fld>
            <a:endParaRPr lang="en-US" altLang="en-US" dirty="0">
              <a:latin typeface="Times New Roman" pitchFamily="18" charset="0"/>
            </a:endParaRPr>
          </a:p>
        </p:txBody>
      </p:sp>
      <p:sp>
        <p:nvSpPr>
          <p:cNvPr id="54277" name="Foliennummernplatzhalter 4"/>
          <p:cNvSpPr>
            <a:spLocks noGrp="1"/>
          </p:cNvSpPr>
          <p:nvPr>
            <p:ph type="sldNum" sz="quarter" idx="5"/>
          </p:nvPr>
        </p:nvSpPr>
        <p:spPr>
          <a:noFill/>
        </p:spPr>
        <p:txBody>
          <a:bodyPr/>
          <a:lstStyle>
            <a:lvl1pPr algn="l" defTabSz="784225" eaLnBrk="0" hangingPunct="0">
              <a:spcBef>
                <a:spcPct val="30000"/>
              </a:spcBef>
              <a:defRPr sz="1200">
                <a:solidFill>
                  <a:schemeClr val="tx1"/>
                </a:solidFill>
                <a:latin typeface="Arial" charset="0"/>
              </a:defRPr>
            </a:lvl1pPr>
            <a:lvl2pPr marL="746125" indent="-285750" algn="l" defTabSz="784225" eaLnBrk="0" hangingPunct="0">
              <a:spcBef>
                <a:spcPct val="30000"/>
              </a:spcBef>
              <a:defRPr sz="1200">
                <a:solidFill>
                  <a:schemeClr val="tx1"/>
                </a:solidFill>
                <a:latin typeface="Arial" charset="0"/>
              </a:defRPr>
            </a:lvl2pPr>
            <a:lvl3pPr marL="1147763" indent="-228600" algn="l" defTabSz="784225" eaLnBrk="0" hangingPunct="0">
              <a:spcBef>
                <a:spcPct val="30000"/>
              </a:spcBef>
              <a:defRPr sz="1200">
                <a:solidFill>
                  <a:schemeClr val="tx1"/>
                </a:solidFill>
                <a:latin typeface="Arial" charset="0"/>
              </a:defRPr>
            </a:lvl3pPr>
            <a:lvl4pPr marL="1606550" indent="-228600" algn="l" defTabSz="784225" eaLnBrk="0" hangingPunct="0">
              <a:spcBef>
                <a:spcPct val="30000"/>
              </a:spcBef>
              <a:defRPr sz="1200">
                <a:solidFill>
                  <a:schemeClr val="tx1"/>
                </a:solidFill>
                <a:latin typeface="Arial" charset="0"/>
              </a:defRPr>
            </a:lvl4pPr>
            <a:lvl5pPr marL="2066925" indent="-228600" algn="l" defTabSz="784225" eaLnBrk="0" hangingPunct="0">
              <a:spcBef>
                <a:spcPct val="30000"/>
              </a:spcBef>
              <a:defRPr sz="1200">
                <a:solidFill>
                  <a:schemeClr val="tx1"/>
                </a:solidFill>
                <a:latin typeface="Arial" charset="0"/>
              </a:defRPr>
            </a:lvl5pPr>
            <a:lvl6pPr marL="2524125" indent="-228600" defTabSz="784225" eaLnBrk="0" fontAlgn="base" hangingPunct="0">
              <a:spcBef>
                <a:spcPct val="30000"/>
              </a:spcBef>
              <a:spcAft>
                <a:spcPct val="0"/>
              </a:spcAft>
              <a:defRPr sz="1200">
                <a:solidFill>
                  <a:schemeClr val="tx1"/>
                </a:solidFill>
                <a:latin typeface="Arial" charset="0"/>
              </a:defRPr>
            </a:lvl6pPr>
            <a:lvl7pPr marL="2981325" indent="-228600" defTabSz="784225" eaLnBrk="0" fontAlgn="base" hangingPunct="0">
              <a:spcBef>
                <a:spcPct val="30000"/>
              </a:spcBef>
              <a:spcAft>
                <a:spcPct val="0"/>
              </a:spcAft>
              <a:defRPr sz="1200">
                <a:solidFill>
                  <a:schemeClr val="tx1"/>
                </a:solidFill>
                <a:latin typeface="Arial" charset="0"/>
              </a:defRPr>
            </a:lvl7pPr>
            <a:lvl8pPr marL="3438525" indent="-228600" defTabSz="784225" eaLnBrk="0" fontAlgn="base" hangingPunct="0">
              <a:spcBef>
                <a:spcPct val="30000"/>
              </a:spcBef>
              <a:spcAft>
                <a:spcPct val="0"/>
              </a:spcAft>
              <a:defRPr sz="1200">
                <a:solidFill>
                  <a:schemeClr val="tx1"/>
                </a:solidFill>
                <a:latin typeface="Arial" charset="0"/>
              </a:defRPr>
            </a:lvl8pPr>
            <a:lvl9pPr marL="3895725" indent="-228600" defTabSz="784225" eaLnBrk="0" fontAlgn="base" hangingPunct="0">
              <a:spcBef>
                <a:spcPct val="30000"/>
              </a:spcBef>
              <a:spcAft>
                <a:spcPct val="0"/>
              </a:spcAft>
              <a:defRPr sz="1200">
                <a:solidFill>
                  <a:schemeClr val="tx1"/>
                </a:solidFill>
                <a:latin typeface="Arial" charset="0"/>
              </a:defRPr>
            </a:lvl9pPr>
          </a:lstStyle>
          <a:p>
            <a:pPr algn="r">
              <a:spcBef>
                <a:spcPct val="0"/>
              </a:spcBef>
            </a:pPr>
            <a:fld id="{D148B215-B976-4259-A082-963404DC19A7}" type="slidenum">
              <a:rPr lang="en-US" altLang="en-US" smtClean="0">
                <a:latin typeface="Times New Roman" pitchFamily="18" charset="0"/>
              </a:rPr>
              <a:pPr algn="r">
                <a:spcBef>
                  <a:spcPct val="0"/>
                </a:spcBef>
              </a:pPr>
              <a:t>19</a:t>
            </a:fld>
            <a:endParaRPr lang="en-US" altLang="en-US" dirty="0">
              <a:latin typeface="Times New Roman" pitchFamily="18" charset="0"/>
            </a:endParaRPr>
          </a:p>
        </p:txBody>
      </p:sp>
    </p:spTree>
    <p:extLst>
      <p:ext uri="{BB962C8B-B14F-4D97-AF65-F5344CB8AC3E}">
        <p14:creationId xmlns:p14="http://schemas.microsoft.com/office/powerpoint/2010/main" val="1498957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1243013"/>
            <a:ext cx="5969000" cy="3357562"/>
          </a:xfrm>
        </p:spPr>
      </p:sp>
      <p:sp>
        <p:nvSpPr>
          <p:cNvPr id="3" name="Notizenplatzhalter 2"/>
          <p:cNvSpPr>
            <a:spLocks noGrp="1"/>
          </p:cNvSpPr>
          <p:nvPr>
            <p:ph type="body" idx="1"/>
          </p:nvPr>
        </p:nvSpPr>
        <p:spPr/>
        <p:txBody>
          <a:bodyPr/>
          <a:lstStyle/>
          <a:p>
            <a:r>
              <a:rPr lang="en-US" dirty="0"/>
              <a:t>The improvement depends on the element and as the example of Potassium on</a:t>
            </a:r>
            <a:r>
              <a:rPr lang="en-US" baseline="0" dirty="0"/>
              <a:t> this slide</a:t>
            </a:r>
            <a:r>
              <a:rPr lang="en-US" dirty="0"/>
              <a:t> demonstrates, also a gain beyond a factor of two is possible. </a:t>
            </a:r>
          </a:p>
        </p:txBody>
      </p:sp>
      <p:sp>
        <p:nvSpPr>
          <p:cNvPr id="4" name="Datumsplatzhalter 3"/>
          <p:cNvSpPr>
            <a:spLocks noGrp="1"/>
          </p:cNvSpPr>
          <p:nvPr>
            <p:ph type="dt" idx="10"/>
          </p:nvPr>
        </p:nvSpPr>
        <p:spPr/>
        <p:txBody>
          <a:bodyPr/>
          <a:lstStyle/>
          <a:p>
            <a:pPr>
              <a:defRPr/>
            </a:pPr>
            <a:fld id="{BA7CFEB8-0471-428A-8E67-62199512E91B}" type="datetime1">
              <a:rPr lang="en-GB" smtClean="0"/>
              <a:pPr>
                <a:defRPr/>
              </a:pPr>
              <a:t>22/02/2023</a:t>
            </a:fld>
            <a:endParaRPr lang="en-US" dirty="0"/>
          </a:p>
        </p:txBody>
      </p:sp>
      <p:sp>
        <p:nvSpPr>
          <p:cNvPr id="5" name="Foliennummernplatzhalter 4"/>
          <p:cNvSpPr>
            <a:spLocks noGrp="1"/>
          </p:cNvSpPr>
          <p:nvPr>
            <p:ph type="sldNum" sz="quarter" idx="11"/>
          </p:nvPr>
        </p:nvSpPr>
        <p:spPr/>
        <p:txBody>
          <a:bodyPr/>
          <a:lstStyle/>
          <a:p>
            <a:pPr>
              <a:defRPr/>
            </a:pPr>
            <a:fld id="{5C2EDEAF-ABF6-4209-894D-4B93508C7398}" type="slidenum">
              <a:rPr lang="en-US" smtClean="0"/>
              <a:pPr>
                <a:defRPr/>
              </a:pPr>
              <a:t>20</a:t>
            </a:fld>
            <a:endParaRPr lang="en-US" dirty="0"/>
          </a:p>
        </p:txBody>
      </p:sp>
    </p:spTree>
    <p:extLst>
      <p:ext uri="{BB962C8B-B14F-4D97-AF65-F5344CB8AC3E}">
        <p14:creationId xmlns:p14="http://schemas.microsoft.com/office/powerpoint/2010/main" val="322558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discuss plant tissue analysis by XRF.  So first, let’s discuss a bit as to why XRF compared to other techniques and some of its advantages.  For our study, we used the SPECTRO XEPOS Energy Dispersive X-Ray Fluorescence spectrometer.  We will discuss some of the technology behind this instrument that lends itself to provide accurate and precise measurements of samples such as those for plant tissue analysis.  We will review the data from our recent application study, followed by a summary.</a:t>
            </a:r>
          </a:p>
        </p:txBody>
      </p:sp>
      <p:sp>
        <p:nvSpPr>
          <p:cNvPr id="4" name="Slide Number Placeholder 3"/>
          <p:cNvSpPr>
            <a:spLocks noGrp="1"/>
          </p:cNvSpPr>
          <p:nvPr>
            <p:ph type="sldNum" sz="quarter" idx="5"/>
          </p:nvPr>
        </p:nvSpPr>
        <p:spPr/>
        <p:txBody>
          <a:bodyPr/>
          <a:lstStyle/>
          <a:p>
            <a:fld id="{A386243F-4868-4F77-ACA7-2E9E3CB34961}" type="slidenum">
              <a:rPr lang="de-DE" smtClean="0"/>
              <a:t>2</a:t>
            </a:fld>
            <a:endParaRPr lang="de-DE"/>
          </a:p>
        </p:txBody>
      </p:sp>
    </p:spTree>
    <p:extLst>
      <p:ext uri="{BB962C8B-B14F-4D97-AF65-F5344CB8AC3E}">
        <p14:creationId xmlns:p14="http://schemas.microsoft.com/office/powerpoint/2010/main" val="4200202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1243013"/>
            <a:ext cx="5969000" cy="3357562"/>
          </a:xfrm>
        </p:spPr>
      </p:sp>
      <p:sp>
        <p:nvSpPr>
          <p:cNvPr id="3" name="Notizenplatzhalter 2"/>
          <p:cNvSpPr>
            <a:spLocks noGrp="1"/>
          </p:cNvSpPr>
          <p:nvPr>
            <p:ph type="body" idx="1"/>
          </p:nvPr>
        </p:nvSpPr>
        <p:spPr/>
        <p:txBody>
          <a:bodyPr/>
          <a:lstStyle/>
          <a:p>
            <a:r>
              <a:rPr lang="en-US" dirty="0"/>
              <a:t>When compared with single side-on observation an average improvement factor of 2.35 is obtained with the biggest gain for the alkali and the earth alkali elements. When compared with direct light path axial observation there is not a big difference, anymore. For many routine tasks this difference should be marginal, particular when considering the huge benefits…vertical torch radial interface….drastically reduced matrix interferences…better precision and stability… only a single plasma view analyzes…no contaminated interfaces…and less maintenance. </a:t>
            </a:r>
          </a:p>
        </p:txBody>
      </p:sp>
      <p:sp>
        <p:nvSpPr>
          <p:cNvPr id="4" name="Datumsplatzhalter 3"/>
          <p:cNvSpPr>
            <a:spLocks noGrp="1"/>
          </p:cNvSpPr>
          <p:nvPr>
            <p:ph type="dt" idx="10"/>
          </p:nvPr>
        </p:nvSpPr>
        <p:spPr/>
        <p:txBody>
          <a:bodyPr/>
          <a:lstStyle/>
          <a:p>
            <a:pPr>
              <a:defRPr/>
            </a:pPr>
            <a:fld id="{BA7CFEB8-0471-428A-8E67-62199512E91B}" type="datetime1">
              <a:rPr lang="en-GB" smtClean="0"/>
              <a:pPr>
                <a:defRPr/>
              </a:pPr>
              <a:t>22/02/2023</a:t>
            </a:fld>
            <a:endParaRPr lang="en-US" dirty="0"/>
          </a:p>
        </p:txBody>
      </p:sp>
      <p:sp>
        <p:nvSpPr>
          <p:cNvPr id="5" name="Foliennummernplatzhalter 4"/>
          <p:cNvSpPr>
            <a:spLocks noGrp="1"/>
          </p:cNvSpPr>
          <p:nvPr>
            <p:ph type="sldNum" sz="quarter" idx="11"/>
          </p:nvPr>
        </p:nvSpPr>
        <p:spPr/>
        <p:txBody>
          <a:bodyPr/>
          <a:lstStyle/>
          <a:p>
            <a:pPr>
              <a:defRPr/>
            </a:pPr>
            <a:fld id="{5C2EDEAF-ABF6-4209-894D-4B93508C7398}" type="slidenum">
              <a:rPr lang="en-US" smtClean="0"/>
              <a:pPr>
                <a:defRPr/>
              </a:pPr>
              <a:t>21</a:t>
            </a:fld>
            <a:endParaRPr lang="en-US" dirty="0"/>
          </a:p>
        </p:txBody>
      </p:sp>
    </p:spTree>
    <p:extLst>
      <p:ext uri="{BB962C8B-B14F-4D97-AF65-F5344CB8AC3E}">
        <p14:creationId xmlns:p14="http://schemas.microsoft.com/office/powerpoint/2010/main" val="173946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everyone can analyze water and in such an “easy” matrix naturally the interface shows a nice sensitivity improvement. A tougher matrix are </a:t>
            </a:r>
            <a:r>
              <a:rPr lang="en-US" baseline="0" dirty="0"/>
              <a:t>agronomy samples (soil, plants and fertilizer). Even though typically not extremely line rich, it needs to be noted that the matrix composition can vary considerably and so does the amount of totally dissolved solids in the final solution to be analyzed. Variations from sample to sample are not uncommon and the slide here gives overview of some of the major elements and concentration ranges which can be expected.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 cater for the matrix, which may contain undissolved particles, a more robust Cross Flow nebulizer and a modified (smaller size) Scott type spray chamber was used. This setup does not provide the highest sensitivity since the cross flow is not quite as efficient than a Seaspray. However, unlike concentric nebulizers, they are less likely to clog and while it uses a relatively short Platinum Iridium capillary, there is even the chance to manually clean the capillary using a soft copper wire. The compact Scott chamber provides good stability on one hand and short wash out due to a smaller wetted surface on the other.  </a:t>
            </a:r>
          </a:p>
          <a:p>
            <a:endParaRPr lang="en-US" dirty="0"/>
          </a:p>
        </p:txBody>
      </p:sp>
      <p:sp>
        <p:nvSpPr>
          <p:cNvPr id="4" name="Foliennummernplatzhalter 3"/>
          <p:cNvSpPr>
            <a:spLocks noGrp="1"/>
          </p:cNvSpPr>
          <p:nvPr>
            <p:ph type="sldNum" sz="quarter" idx="5"/>
          </p:nvPr>
        </p:nvSpPr>
        <p:spPr/>
        <p:txBody>
          <a:bodyPr/>
          <a:lstStyle/>
          <a:p>
            <a:fld id="{E325AE91-F0B1-4764-A12D-4A48FDE0BF2D}" type="slidenum">
              <a:rPr lang="de-DE" smtClean="0"/>
              <a:t>22</a:t>
            </a:fld>
            <a:endParaRPr lang="de-DE"/>
          </a:p>
        </p:txBody>
      </p:sp>
    </p:spTree>
    <p:extLst>
      <p:ext uri="{BB962C8B-B14F-4D97-AF65-F5344CB8AC3E}">
        <p14:creationId xmlns:p14="http://schemas.microsoft.com/office/powerpoint/2010/main" val="2071515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Also for soil, with even higher matrix levels, still the sensitivity is improved by 60% compared to the single radial plasma observation. But also compared to direct axial view there is very little difference, as the values in table demonstrate. Only exception are the alkalis, which naturally show a much higher sensitivity using the axial technique.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test accuracy, the solid reference material BCR 320R was digested three times using microwave digestion according to European standard EN 16174. The measured concentrations and the recoveries of the certified values are presented in right table. The comparison shows, that the triple determination is in perfect agreement with the given values for all elements.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also demonstrates the excellent linearity of the instrument. Even though the concentration for Mn in the reference material was approximately ten times higher than the highest calibration standard, the concentrations were still recovered, well.</a:t>
            </a:r>
            <a:endParaRPr lang="en-US" noProof="0" dirty="0"/>
          </a:p>
          <a:p>
            <a:endParaRPr lang="de-DE" dirty="0"/>
          </a:p>
        </p:txBody>
      </p:sp>
      <p:sp>
        <p:nvSpPr>
          <p:cNvPr id="4" name="Foliennummernplatzhalter 3"/>
          <p:cNvSpPr>
            <a:spLocks noGrp="1"/>
          </p:cNvSpPr>
          <p:nvPr>
            <p:ph type="sldNum" sz="quarter" idx="5"/>
          </p:nvPr>
        </p:nvSpPr>
        <p:spPr/>
        <p:txBody>
          <a:bodyPr/>
          <a:lstStyle/>
          <a:p>
            <a:fld id="{E325AE91-F0B1-4764-A12D-4A48FDE0BF2D}" type="slidenum">
              <a:rPr lang="de-DE" smtClean="0"/>
              <a:t>23</a:t>
            </a:fld>
            <a:endParaRPr lang="de-DE"/>
          </a:p>
        </p:txBody>
      </p:sp>
    </p:spTree>
    <p:extLst>
      <p:ext uri="{BB962C8B-B14F-4D97-AF65-F5344CB8AC3E}">
        <p14:creationId xmlns:p14="http://schemas.microsoft.com/office/powerpoint/2010/main" val="2234269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86243F-4868-4F77-ACA7-2E9E3CB34961}" type="slidenum">
              <a:rPr lang="de-DE" smtClean="0"/>
              <a:t>24</a:t>
            </a:fld>
            <a:endParaRPr lang="de-DE"/>
          </a:p>
        </p:txBody>
      </p:sp>
    </p:spTree>
    <p:extLst>
      <p:ext uri="{BB962C8B-B14F-4D97-AF65-F5344CB8AC3E}">
        <p14:creationId xmlns:p14="http://schemas.microsoft.com/office/powerpoint/2010/main" val="374235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Traditionally, plant tissue analysis has been done using ICP-OES and ICP-MS.  In order to analyze the samples using these techniques, it requires that the sample be digested to get the sample into solution for analysis.  These digestions require mineral acids for digestion.  For XRF analysis, acid digestion is not necessary.  For XRF analysis, the typical sample preparation would be to dry and ground the sample.  The ground samples could be analyzed as is depending on the particular elements of interest.   For the best accuracy and precision, it would be recommended to take the ground samples and press it into a pellet.  The drying step would be the longest, but of course, this would be necessary for both the ICP and XRF techniques.  The grinding and pressing take less than 10 minutes making it faster than most acid digestions with less error and without the need for mineral acids.</a:t>
            </a:r>
          </a:p>
          <a:p>
            <a:r>
              <a:rPr lang="en-US" dirty="0"/>
              <a:t>The analysis is non-destructive.  If a suitable desiccator is used for storage, the pellet could be retained.  If the pellet is pressed neat, without binder, then the same sample could then be used for verification by ICP or used for another technique.  </a:t>
            </a:r>
          </a:p>
          <a:p>
            <a:r>
              <a:rPr lang="en-US" dirty="0"/>
              <a:t>Many labs that are running plant tissues are also analyzing soil samples.  In these cases, it may be possible to screen or obtain most of the relevant plant tissue result via XRF freeing up the ICP-OES for the analysis of more soil samples.</a:t>
            </a:r>
          </a:p>
        </p:txBody>
      </p:sp>
      <p:sp>
        <p:nvSpPr>
          <p:cNvPr id="4" name="Slide Number Placeholder 3"/>
          <p:cNvSpPr>
            <a:spLocks noGrp="1"/>
          </p:cNvSpPr>
          <p:nvPr>
            <p:ph type="sldNum" sz="quarter" idx="5"/>
          </p:nvPr>
        </p:nvSpPr>
        <p:spPr/>
        <p:txBody>
          <a:bodyPr/>
          <a:lstStyle/>
          <a:p>
            <a:fld id="{A386243F-4868-4F77-ACA7-2E9E3CB34961}" type="slidenum">
              <a:rPr lang="de-DE" smtClean="0"/>
              <a:t>3</a:t>
            </a:fld>
            <a:endParaRPr lang="de-DE"/>
          </a:p>
        </p:txBody>
      </p:sp>
    </p:spTree>
    <p:extLst>
      <p:ext uri="{BB962C8B-B14F-4D97-AF65-F5344CB8AC3E}">
        <p14:creationId xmlns:p14="http://schemas.microsoft.com/office/powerpoint/2010/main" val="187977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Plant tissue analysis involves looking at wide range of elements.  Macronutrients such as potassium, phosphorus, sulfur, magnesium and calcium are required to be in % levels in the plant.  Micronutrients are nutrients that are needed at concentrations of less than 100ppm.  Most of these micronutrients can be determined at the required levels using XRF.  In addition, to examining the nutrients levels of the plants, it is possible to screen for toxic element that may be present.</a:t>
            </a:r>
          </a:p>
        </p:txBody>
      </p:sp>
      <p:sp>
        <p:nvSpPr>
          <p:cNvPr id="4" name="Slide Number Placeholder 3"/>
          <p:cNvSpPr>
            <a:spLocks noGrp="1"/>
          </p:cNvSpPr>
          <p:nvPr>
            <p:ph type="sldNum" sz="quarter" idx="5"/>
          </p:nvPr>
        </p:nvSpPr>
        <p:spPr/>
        <p:txBody>
          <a:bodyPr/>
          <a:lstStyle/>
          <a:p>
            <a:fld id="{A386243F-4868-4F77-ACA7-2E9E3CB34961}" type="slidenum">
              <a:rPr lang="de-DE" smtClean="0"/>
              <a:t>4</a:t>
            </a:fld>
            <a:endParaRPr lang="de-DE"/>
          </a:p>
        </p:txBody>
      </p:sp>
    </p:spTree>
    <p:extLst>
      <p:ext uri="{BB962C8B-B14F-4D97-AF65-F5344CB8AC3E}">
        <p14:creationId xmlns:p14="http://schemas.microsoft.com/office/powerpoint/2010/main" val="4026865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plant tissue study, we started with 35 standard reference materials of various botanical origin.  The plant materials contained a wide variety of plants including hays, row crops, tree crops, and vegetable crops.  The reference materials were received already dried and ground.  However, there were a few samples with a courser structure that required further grinding.  This was accomplished using an IKA tube mill with a 2-minute grind time.  Each of samples were prepared as 40mm pressed pellets using 8 grams of sample and pressing under 15tons of pressure.</a:t>
            </a:r>
          </a:p>
        </p:txBody>
      </p:sp>
      <p:sp>
        <p:nvSpPr>
          <p:cNvPr id="4" name="Slide Number Placeholder 3"/>
          <p:cNvSpPr>
            <a:spLocks noGrp="1"/>
          </p:cNvSpPr>
          <p:nvPr>
            <p:ph type="sldNum" sz="quarter" idx="5"/>
          </p:nvPr>
        </p:nvSpPr>
        <p:spPr/>
        <p:txBody>
          <a:bodyPr/>
          <a:lstStyle/>
          <a:p>
            <a:fld id="{A386243F-4868-4F77-ACA7-2E9E3CB34961}" type="slidenum">
              <a:rPr lang="de-DE" smtClean="0"/>
              <a:t>5</a:t>
            </a:fld>
            <a:endParaRPr lang="de-DE"/>
          </a:p>
        </p:txBody>
      </p:sp>
    </p:spTree>
    <p:extLst>
      <p:ext uri="{BB962C8B-B14F-4D97-AF65-F5344CB8AC3E}">
        <p14:creationId xmlns:p14="http://schemas.microsoft.com/office/powerpoint/2010/main" val="993295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analysis of these samples, we used the SPECTRO XEPOS Benchtop EDXRF system.  Excitation of the system is accomplished using a 50kV/50W Pd-Co X-Ray tube combined with Adaptive Excitation system.  With this excitation, we are able to cover the analytical range of sodium to uranium.  The unit uses a large area, high resolution SDD detector that is capable of measuring 1M counts per second which maintaining resolutions less than 130eV at the Mn K-alpha line.  The system can accommodate sample trays that can hold up to 25 samples.  The combination of the SDD detector and our special optical system allows for low limits of detection that can provide information about both toxic elements as well as nutrients.</a:t>
            </a:r>
          </a:p>
        </p:txBody>
      </p:sp>
      <p:sp>
        <p:nvSpPr>
          <p:cNvPr id="4" name="Slide Number Placeholder 3"/>
          <p:cNvSpPr>
            <a:spLocks noGrp="1"/>
          </p:cNvSpPr>
          <p:nvPr>
            <p:ph type="sldNum" sz="quarter" idx="5"/>
          </p:nvPr>
        </p:nvSpPr>
        <p:spPr/>
        <p:txBody>
          <a:bodyPr/>
          <a:lstStyle/>
          <a:p>
            <a:fld id="{A386243F-4868-4F77-ACA7-2E9E3CB34961}" type="slidenum">
              <a:rPr lang="de-DE" smtClean="0"/>
              <a:t>6</a:t>
            </a:fld>
            <a:endParaRPr lang="de-DE"/>
          </a:p>
        </p:txBody>
      </p:sp>
    </p:spTree>
    <p:extLst>
      <p:ext uri="{BB962C8B-B14F-4D97-AF65-F5344CB8AC3E}">
        <p14:creationId xmlns:p14="http://schemas.microsoft.com/office/powerpoint/2010/main" val="404809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96913"/>
            <a:ext cx="6197600" cy="3486150"/>
          </a:xfrm>
        </p:spPr>
      </p:sp>
      <p:sp>
        <p:nvSpPr>
          <p:cNvPr id="3" name="Notizenplatzhalter 2"/>
          <p:cNvSpPr>
            <a:spLocks noGrp="1"/>
          </p:cNvSpPr>
          <p:nvPr>
            <p:ph type="body" idx="1"/>
          </p:nvPr>
        </p:nvSpPr>
        <p:spPr/>
        <p:txBody>
          <a:bodyPr/>
          <a:lstStyle/>
          <a:p>
            <a:pPr marL="0" marR="0" indent="0" algn="l" defTabSz="781050" rtl="0" eaLnBrk="0" fontAlgn="base" latinLnBrk="0" hangingPunct="0">
              <a:lnSpc>
                <a:spcPct val="100000"/>
              </a:lnSpc>
              <a:spcBef>
                <a:spcPct val="30000"/>
              </a:spcBef>
              <a:spcAft>
                <a:spcPct val="0"/>
              </a:spcAft>
              <a:buClrTx/>
              <a:buSzTx/>
              <a:buFontTx/>
              <a:buNone/>
              <a:tabLst/>
              <a:defRPr/>
            </a:pPr>
            <a:r>
              <a:rPr lang="en-US" noProof="0" dirty="0"/>
              <a:t>Newer detection systems have been a huge leap forward to EDXRF.  As mentioned previously, the SPECTRO XEPOS’s detector is capable of measurement up to 1 million counts per seconds which is 10X higher count rates.   </a:t>
            </a:r>
            <a:r>
              <a:rPr lang="en-US" baseline="0" noProof="0" dirty="0"/>
              <a:t>If we look at the precision of the analysis as a function of counting statistics, it is clear to see as we go from 100 counts to 1 million counts, the counting statistics, there is an intrinsic error of 10% with 100 counts where for the 1 million counts, the error is greatly reduced to 0.1%.  The more counts we can get to the detector, the tighter the precision on the measurement.  As a result of the higher count rates, the 10X improvement will lead to 3X better precision and it can lead to 3X lower limits of detection.</a:t>
            </a:r>
            <a:endParaRPr lang="en-US" noProof="0" dirty="0">
              <a:solidFill>
                <a:srgbClr val="FF0000"/>
              </a:solidFill>
            </a:endParaRPr>
          </a:p>
        </p:txBody>
      </p:sp>
      <p:sp>
        <p:nvSpPr>
          <p:cNvPr id="4" name="Datumsplatzhalter 3"/>
          <p:cNvSpPr>
            <a:spLocks noGrp="1"/>
          </p:cNvSpPr>
          <p:nvPr>
            <p:ph type="dt" idx="10"/>
          </p:nvPr>
        </p:nvSpPr>
        <p:spPr/>
        <p:txBody>
          <a:bodyPr/>
          <a:lstStyle/>
          <a:p>
            <a:fld id="{F8E9FDB8-937F-4F4E-9E98-6528F3C9B206}" type="datetime1">
              <a:rPr lang="en-GB" smtClean="0"/>
              <a:pPr/>
              <a:t>22/02/2023</a:t>
            </a:fld>
            <a:endParaRPr lang="en-US"/>
          </a:p>
        </p:txBody>
      </p:sp>
      <p:sp>
        <p:nvSpPr>
          <p:cNvPr id="5" name="Foliennummernplatzhalter 4"/>
          <p:cNvSpPr>
            <a:spLocks noGrp="1"/>
          </p:cNvSpPr>
          <p:nvPr>
            <p:ph type="sldNum" sz="quarter" idx="11"/>
          </p:nvPr>
        </p:nvSpPr>
        <p:spPr/>
        <p:txBody>
          <a:bodyPr/>
          <a:lstStyle/>
          <a:p>
            <a:fld id="{573140D4-A9F7-42AC-8220-58CD0AD59137}" type="slidenum">
              <a:rPr lang="en-US" smtClean="0"/>
              <a:pPr/>
              <a:t>7</a:t>
            </a:fld>
            <a:endParaRPr lang="en-US"/>
          </a:p>
        </p:txBody>
      </p:sp>
    </p:spTree>
    <p:extLst>
      <p:ext uri="{BB962C8B-B14F-4D97-AF65-F5344CB8AC3E}">
        <p14:creationId xmlns:p14="http://schemas.microsoft.com/office/powerpoint/2010/main" val="2545477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696913"/>
            <a:ext cx="6197600" cy="3486150"/>
          </a:xfrm>
        </p:spPr>
      </p:sp>
      <p:sp>
        <p:nvSpPr>
          <p:cNvPr id="3" name="Notizenplatzhalter 2"/>
          <p:cNvSpPr>
            <a:spLocks noGrp="1"/>
          </p:cNvSpPr>
          <p:nvPr>
            <p:ph type="body" idx="1"/>
          </p:nvPr>
        </p:nvSpPr>
        <p:spPr/>
        <p:txBody>
          <a:bodyPr/>
          <a:lstStyle/>
          <a:p>
            <a:r>
              <a:rPr lang="en-US" noProof="0" dirty="0"/>
              <a:t>In order to harvest the benefits of the high count rate SDD detectors, it was necessary to develop new excitation strategy</a:t>
            </a:r>
            <a:r>
              <a:rPr lang="en-US" baseline="0" noProof="0" dirty="0"/>
              <a:t>.  A new adaptive excitation was developed.  The excitation comes with up to 3 different excitation conditions.  First, there is direct excitation.  But at the heart of the system is a new 50W tube utilizing a binary alloy anode made of </a:t>
            </a:r>
            <a:r>
              <a:rPr lang="en-US" baseline="0" noProof="0" dirty="0" err="1"/>
              <a:t>Pd</a:t>
            </a:r>
            <a:r>
              <a:rPr lang="en-US" baseline="0" noProof="0" dirty="0"/>
              <a:t> and Co.  By adjusting the tube voltage,  it is possible to directly excite the sample using from Co K-line, Pd K-line, Pd L-lines for light elements, or with the bremsstrahlung.  This gives a great deal of flexibility for the optimal excitation of different groups of elements.  The second form of excitation is the use of the first commercially implemented bandpass filter.  This </a:t>
            </a:r>
            <a:r>
              <a:rPr lang="en-US" baseline="0" noProof="0" dirty="0" err="1"/>
              <a:t>providse</a:t>
            </a:r>
            <a:r>
              <a:rPr lang="en-US" baseline="0" noProof="0" dirty="0"/>
              <a:t> monochromatized excitation of the Co K- line which leads to lower detection limits and improved sensitivity.  Lastly, combined polarized / direct excitation using a HAPG polarization filter.  The use of the polarization filter greatly improves the excitation of the light element compared to direct excitation alone.</a:t>
            </a:r>
            <a:endParaRPr lang="en-US" noProof="0" dirty="0"/>
          </a:p>
        </p:txBody>
      </p:sp>
      <p:sp>
        <p:nvSpPr>
          <p:cNvPr id="4" name="Foliennummernplatzhalter 3"/>
          <p:cNvSpPr>
            <a:spLocks noGrp="1"/>
          </p:cNvSpPr>
          <p:nvPr>
            <p:ph type="sldNum" sz="quarter" idx="10"/>
          </p:nvPr>
        </p:nvSpPr>
        <p:spPr/>
        <p:txBody>
          <a:bodyPr/>
          <a:lstStyle/>
          <a:p>
            <a:fld id="{109F2F53-CEB9-4DA1-88E9-97AAC5076651}" type="slidenum">
              <a:rPr lang="en-US" smtClean="0"/>
              <a:t>8</a:t>
            </a:fld>
            <a:endParaRPr lang="en-US"/>
          </a:p>
        </p:txBody>
      </p:sp>
    </p:spTree>
    <p:extLst>
      <p:ext uri="{BB962C8B-B14F-4D97-AF65-F5344CB8AC3E}">
        <p14:creationId xmlns:p14="http://schemas.microsoft.com/office/powerpoint/2010/main" val="385474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measurement conditions used for the plant tissue study are listed above.  All measurements were done in vacuum as the samples had been prepared as pressed pellets.  The instrument can be equipped with helium purge for samples that may be analyzed as loose powders.  Measurement times can be lengthen or shorten depending on the analytical needs of the application.  </a:t>
            </a:r>
          </a:p>
        </p:txBody>
      </p:sp>
      <p:sp>
        <p:nvSpPr>
          <p:cNvPr id="4" name="Slide Number Placeholder 3"/>
          <p:cNvSpPr>
            <a:spLocks noGrp="1"/>
          </p:cNvSpPr>
          <p:nvPr>
            <p:ph type="sldNum" sz="quarter" idx="5"/>
          </p:nvPr>
        </p:nvSpPr>
        <p:spPr/>
        <p:txBody>
          <a:bodyPr/>
          <a:lstStyle/>
          <a:p>
            <a:fld id="{A386243F-4868-4F77-ACA7-2E9E3CB34961}" type="slidenum">
              <a:rPr lang="de-DE" smtClean="0"/>
              <a:t>9</a:t>
            </a:fld>
            <a:endParaRPr lang="de-DE"/>
          </a:p>
        </p:txBody>
      </p:sp>
    </p:spTree>
    <p:extLst>
      <p:ext uri="{BB962C8B-B14F-4D97-AF65-F5344CB8AC3E}">
        <p14:creationId xmlns:p14="http://schemas.microsoft.com/office/powerpoint/2010/main" val="2038708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39CE05-8F5C-4118-AD64-2170F7207D0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241" y="0"/>
            <a:ext cx="12187615" cy="6858000"/>
          </a:xfrm>
          <a:prstGeom prst="rect">
            <a:avLst/>
          </a:prstGeom>
        </p:spPr>
      </p:pic>
      <p:sp>
        <p:nvSpPr>
          <p:cNvPr id="6" name="Titel 1">
            <a:extLst>
              <a:ext uri="{FF2B5EF4-FFF2-40B4-BE49-F238E27FC236}">
                <a16:creationId xmlns:a16="http://schemas.microsoft.com/office/drawing/2014/main" id="{3189DAA7-328A-4E59-AF56-019D69A49EA1}"/>
              </a:ext>
            </a:extLst>
          </p:cNvPr>
          <p:cNvSpPr>
            <a:spLocks noGrp="1"/>
          </p:cNvSpPr>
          <p:nvPr>
            <p:ph type="ctrTitle"/>
          </p:nvPr>
        </p:nvSpPr>
        <p:spPr>
          <a:xfrm>
            <a:off x="62434" y="4970227"/>
            <a:ext cx="12039600" cy="495300"/>
          </a:xfrm>
          <a:prstGeom prst="rect">
            <a:avLst/>
          </a:prstGeom>
        </p:spPr>
        <p:txBody>
          <a:bodyPr/>
          <a:lstStyle>
            <a:lvl1pPr algn="ctr">
              <a:defRPr>
                <a:solidFill>
                  <a:srgbClr val="FF0000"/>
                </a:solidFill>
                <a:latin typeface="Arial" panose="020B0604020202020204" pitchFamily="34" charset="0"/>
                <a:cs typeface="Arial" panose="020B0604020202020204" pitchFamily="34" charset="0"/>
              </a:defRPr>
            </a:lvl1pPr>
          </a:lstStyle>
          <a:p>
            <a:r>
              <a:rPr lang="de-DE"/>
              <a:t>Mastertitelformat bearbeiten</a:t>
            </a:r>
            <a:endParaRPr lang="en-US" dirty="0"/>
          </a:p>
        </p:txBody>
      </p:sp>
      <p:sp>
        <p:nvSpPr>
          <p:cNvPr id="10" name="Untertitel 2">
            <a:extLst>
              <a:ext uri="{FF2B5EF4-FFF2-40B4-BE49-F238E27FC236}">
                <a16:creationId xmlns:a16="http://schemas.microsoft.com/office/drawing/2014/main" id="{2D3C4A39-FDAC-430F-9698-306546130691}"/>
              </a:ext>
            </a:extLst>
          </p:cNvPr>
          <p:cNvSpPr>
            <a:spLocks noGrp="1"/>
          </p:cNvSpPr>
          <p:nvPr>
            <p:ph type="subTitle" idx="1"/>
          </p:nvPr>
        </p:nvSpPr>
        <p:spPr>
          <a:xfrm>
            <a:off x="76200" y="5636548"/>
            <a:ext cx="12025834" cy="288925"/>
          </a:xfrm>
          <a:prstGeom prst="rect">
            <a:avLst/>
          </a:prstGeom>
        </p:spPr>
        <p:txBody>
          <a:bodyPr/>
          <a:lstStyle>
            <a:lvl1pPr marL="0" indent="0" algn="ctr">
              <a:buFont typeface="Arial" panose="020B0604020202020204" pitchFamily="34" charset="0"/>
              <a:buNone/>
              <a:defRPr sz="1400" i="0">
                <a:solidFill>
                  <a:schemeClr val="tx1"/>
                </a:solidFill>
                <a:latin typeface="Arial" panose="020B0604020202020204" pitchFamily="34" charset="0"/>
                <a:cs typeface="Arial" panose="020B0604020202020204" pitchFamily="34" charset="0"/>
              </a:defRPr>
            </a:lvl1pPr>
          </a:lstStyle>
          <a:p>
            <a:r>
              <a:rPr lang="de-DE"/>
              <a:t>Master-Untertitelformat bearbeiten</a:t>
            </a:r>
            <a:endParaRPr lang="en-US" dirty="0"/>
          </a:p>
        </p:txBody>
      </p:sp>
    </p:spTree>
    <p:extLst>
      <p:ext uri="{BB962C8B-B14F-4D97-AF65-F5344CB8AC3E}">
        <p14:creationId xmlns:p14="http://schemas.microsoft.com/office/powerpoint/2010/main" val="389278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507958" y="731520"/>
            <a:ext cx="5666055" cy="5689382"/>
          </a:xfrm>
        </p:spPr>
        <p:txBody>
          <a:bodyPr/>
          <a:lstStyle>
            <a:lvl1pPr marL="228600" indent="-228600">
              <a:buFontTx/>
              <a:buBlip>
                <a:blip r:embed="rId2"/>
              </a:buBlip>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199" y="731520"/>
            <a:ext cx="5690284" cy="5689382"/>
          </a:xfrm>
        </p:spPr>
        <p:txBody>
          <a:bodyPr/>
          <a:lstStyle>
            <a:lvl1pPr marL="228600" indent="-228600">
              <a:buFontTx/>
              <a:buBlip>
                <a:blip r:embed="rId2"/>
              </a:buBlip>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Slide Number Placeholder 5"/>
          <p:cNvSpPr>
            <a:spLocks noGrp="1"/>
          </p:cNvSpPr>
          <p:nvPr>
            <p:ph type="sldNum" sz="quarter" idx="4"/>
          </p:nvPr>
        </p:nvSpPr>
        <p:spPr>
          <a:xfrm>
            <a:off x="9119284" y="6495636"/>
            <a:ext cx="2743200" cy="365125"/>
          </a:xfrm>
          <a:prstGeom prst="rect">
            <a:avLst/>
          </a:prstGeom>
        </p:spPr>
        <p:txBody>
          <a:bodyPr vert="horz" lIns="91440" tIns="45720" rIns="91440" bIns="45720" rtlCol="0" anchor="ctr"/>
          <a:lstStyle>
            <a:lvl1pPr algn="r">
              <a:defRPr sz="1100" b="1">
                <a:solidFill>
                  <a:schemeClr val="tx1"/>
                </a:solidFill>
                <a:latin typeface="Arial" panose="020B0604020202020204" pitchFamily="34" charset="0"/>
                <a:cs typeface="Arial" panose="020B0604020202020204" pitchFamily="34" charset="0"/>
              </a:defRPr>
            </a:lvl1pPr>
          </a:lstStyle>
          <a:p>
            <a:fld id="{F4302CC5-8F33-42F2-9078-44BE22F98775}" type="slidenum">
              <a:rPr lang="en-US" smtClean="0"/>
              <a:pPr/>
              <a:t>‹#›</a:t>
            </a:fld>
            <a:endParaRPr lang="en-US" dirty="0"/>
          </a:p>
        </p:txBody>
      </p:sp>
      <p:sp>
        <p:nvSpPr>
          <p:cNvPr id="16" name="Date Placeholder 3"/>
          <p:cNvSpPr>
            <a:spLocks noGrp="1"/>
          </p:cNvSpPr>
          <p:nvPr>
            <p:ph type="dt" sz="half" idx="10"/>
          </p:nvPr>
        </p:nvSpPr>
        <p:spPr>
          <a:xfrm>
            <a:off x="353745" y="6495636"/>
            <a:ext cx="27432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fld id="{450FEC6A-5C4E-47B4-8C08-09DB1FBB7435}" type="datetime3">
              <a:rPr lang="en-US" smtClean="0"/>
              <a:pPr/>
              <a:t>22 February 2023</a:t>
            </a:fld>
            <a:endParaRPr lang="en-US" dirty="0"/>
          </a:p>
        </p:txBody>
      </p:sp>
      <p:cxnSp>
        <p:nvCxnSpPr>
          <p:cNvPr id="10" name="Straight Connector 9"/>
          <p:cNvCxnSpPr/>
          <p:nvPr userDrawn="1"/>
        </p:nvCxnSpPr>
        <p:spPr>
          <a:xfrm>
            <a:off x="341631" y="679946"/>
            <a:ext cx="1150873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41631" y="6512165"/>
            <a:ext cx="1150873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3773" y="6558508"/>
            <a:ext cx="1929397" cy="255911"/>
          </a:xfrm>
          <a:prstGeom prst="rect">
            <a:avLst/>
          </a:prstGeom>
        </p:spPr>
      </p:pic>
    </p:spTree>
    <p:extLst>
      <p:ext uri="{BB962C8B-B14F-4D97-AF65-F5344CB8AC3E}">
        <p14:creationId xmlns:p14="http://schemas.microsoft.com/office/powerpoint/2010/main" val="335177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Freeform 1"/>
          <p:cNvSpPr/>
          <p:nvPr userDrawn="1"/>
        </p:nvSpPr>
        <p:spPr>
          <a:xfrm>
            <a:off x="0" y="0"/>
            <a:ext cx="6305928" cy="6861028"/>
          </a:xfrm>
          <a:custGeom>
            <a:avLst/>
            <a:gdLst>
              <a:gd name="connsiteX0" fmla="*/ 0 w 4729446"/>
              <a:gd name="connsiteY0" fmla="*/ 0 h 6861028"/>
              <a:gd name="connsiteX1" fmla="*/ 4729446 w 4729446"/>
              <a:gd name="connsiteY1" fmla="*/ 0 h 6861028"/>
              <a:gd name="connsiteX2" fmla="*/ 750898 w 4729446"/>
              <a:gd name="connsiteY2" fmla="*/ 6861028 h 6861028"/>
              <a:gd name="connsiteX3" fmla="*/ 0 w 4729446"/>
              <a:gd name="connsiteY3" fmla="*/ 6861028 h 6861028"/>
              <a:gd name="connsiteX4" fmla="*/ 0 w 4729446"/>
              <a:gd name="connsiteY4" fmla="*/ 0 h 6861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9446" h="6861028">
                <a:moveTo>
                  <a:pt x="0" y="0"/>
                </a:moveTo>
                <a:lnTo>
                  <a:pt x="4729446" y="0"/>
                </a:lnTo>
                <a:lnTo>
                  <a:pt x="750898" y="6861028"/>
                </a:lnTo>
                <a:lnTo>
                  <a:pt x="0" y="6861028"/>
                </a:lnTo>
                <a:lnTo>
                  <a:pt x="0" y="0"/>
                </a:lnTo>
                <a:close/>
              </a:path>
            </a:pathLst>
          </a:cu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a:p>
        </p:txBody>
      </p:sp>
      <p:pic>
        <p:nvPicPr>
          <p:cNvPr id="5"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0500" b="5830"/>
          <a:stretch/>
        </p:blipFill>
        <p:spPr>
          <a:xfrm>
            <a:off x="0" y="2310064"/>
            <a:ext cx="12190354" cy="2869532"/>
          </a:xfrm>
          <a:prstGeom prst="rect">
            <a:avLst/>
          </a:prstGeom>
        </p:spPr>
      </p:pic>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4227" y="968346"/>
            <a:ext cx="4801624" cy="636877"/>
          </a:xfrm>
          <a:prstGeom prst="rect">
            <a:avLst/>
          </a:prstGeom>
        </p:spPr>
      </p:pic>
    </p:spTree>
    <p:extLst>
      <p:ext uri="{BB962C8B-B14F-4D97-AF65-F5344CB8AC3E}">
        <p14:creationId xmlns:p14="http://schemas.microsoft.com/office/powerpoint/2010/main" val="365508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D9A469A-DA26-4445-8FAB-BE1D168907C8}"/>
              </a:ext>
            </a:extLst>
          </p:cNvPr>
          <p:cNvSpPr txBox="1">
            <a:spLocks/>
          </p:cNvSpPr>
          <p:nvPr userDrawn="1"/>
        </p:nvSpPr>
        <p:spPr>
          <a:xfrm>
            <a:off x="390753" y="640835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1" kern="1200">
                <a:solidFill>
                  <a:schemeClr val="tx1"/>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96A010-FDAE-3748-9032-B7A382DC958E}" type="slidenum">
              <a:rPr lang="en-US" i="0" baseline="0" smtClean="0">
                <a:solidFill>
                  <a:schemeClr val="tx1">
                    <a:lumMod val="85000"/>
                    <a:lumOff val="15000"/>
                  </a:schemeClr>
                </a:solidFill>
                <a:latin typeface="Arial" panose="020B0604020202020204" pitchFamily="34" charset="0"/>
                <a:cs typeface="Arial" panose="020B0604020202020204" pitchFamily="34" charset="0"/>
              </a:rPr>
              <a:pPr/>
              <a:t>‹#›</a:t>
            </a:fld>
            <a:endParaRPr lang="en-US" i="0" baseline="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8D00394B-D4F3-EA48-8AAC-87702D596123}"/>
              </a:ext>
            </a:extLst>
          </p:cNvPr>
          <p:cNvSpPr>
            <a:spLocks noGrp="1"/>
          </p:cNvSpPr>
          <p:nvPr>
            <p:ph idx="10" hasCustomPrompt="1"/>
          </p:nvPr>
        </p:nvSpPr>
        <p:spPr>
          <a:xfrm>
            <a:off x="895350" y="1080000"/>
            <a:ext cx="10835008" cy="5076404"/>
          </a:xfrm>
          <a:prstGeom prst="rect">
            <a:avLst/>
          </a:prstGeom>
        </p:spPr>
        <p:txBody>
          <a:bodyPr>
            <a:normAutofit/>
          </a:bodyPr>
          <a:lstStyle>
            <a:lvl1pPr marL="0" indent="0">
              <a:lnSpc>
                <a:spcPct val="125000"/>
              </a:lnSpc>
              <a:spcBef>
                <a:spcPts val="0"/>
              </a:spcBef>
              <a:spcAft>
                <a:spcPts val="0"/>
              </a:spcAft>
              <a:buSzPct val="75000"/>
              <a:buFontTx/>
              <a:buNone/>
              <a:defRPr sz="20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vl2pPr marL="804672" indent="-320040">
              <a:lnSpc>
                <a:spcPct val="100000"/>
              </a:lnSpc>
              <a:spcBef>
                <a:spcPts val="1000"/>
              </a:spcBef>
              <a:spcAft>
                <a:spcPts val="1000"/>
              </a:spcAft>
              <a:buClr>
                <a:schemeClr val="tx1"/>
              </a:buClr>
              <a:buSzPct val="90000"/>
              <a:buFont typeface="Arial" panose="020B0604020202020204" pitchFamily="34" charset="0"/>
              <a:buChar char="•"/>
              <a:defRPr/>
            </a:lvl2pPr>
            <a:lvl3pPr marL="1261872" indent="-320040">
              <a:buClr>
                <a:srgbClr val="ED1C24"/>
              </a:buClr>
              <a:buSzPct val="75000"/>
              <a:buFont typeface="Arial" panose="020B0604020202020204" pitchFamily="34" charset="0"/>
              <a:buChar char="•"/>
              <a:defRPr spc="40" baseline="0"/>
            </a:lvl3pPr>
            <a:lvl4pPr indent="-320040">
              <a:spcBef>
                <a:spcPts val="1300"/>
              </a:spcBef>
              <a:buClr>
                <a:schemeClr val="tx1"/>
              </a:buClr>
              <a:buSzPct val="75000"/>
              <a:buFont typeface="Arial" panose="020B0604020202020204" pitchFamily="34" charset="0"/>
              <a:buChar char="•"/>
              <a:defRPr baseline="0"/>
            </a:lvl4pPr>
            <a:lvl5pPr indent="-320040">
              <a:spcBef>
                <a:spcPts val="1300"/>
              </a:spcBef>
              <a:buSzPct val="75000"/>
              <a:defRPr sz="800"/>
            </a:lvl5pPr>
          </a:lstStyle>
          <a:p>
            <a:pPr lvl="0"/>
            <a:r>
              <a:rPr lang="en-US" dirty="0"/>
              <a:t>Click to add text</a:t>
            </a:r>
          </a:p>
        </p:txBody>
      </p:sp>
      <p:sp>
        <p:nvSpPr>
          <p:cNvPr id="6" name="Titel 1">
            <a:extLst>
              <a:ext uri="{FF2B5EF4-FFF2-40B4-BE49-F238E27FC236}">
                <a16:creationId xmlns:a16="http://schemas.microsoft.com/office/drawing/2014/main" id="{AF9F12EE-D25F-4FFD-B580-2BAE65FAB166}"/>
              </a:ext>
            </a:extLst>
          </p:cNvPr>
          <p:cNvSpPr>
            <a:spLocks noGrp="1"/>
          </p:cNvSpPr>
          <p:nvPr>
            <p:ph type="title"/>
          </p:nvPr>
        </p:nvSpPr>
        <p:spPr>
          <a:xfrm>
            <a:off x="711971" y="405917"/>
            <a:ext cx="11011105" cy="4627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en-US" dirty="0"/>
          </a:p>
        </p:txBody>
      </p:sp>
    </p:spTree>
    <p:extLst>
      <p:ext uri="{BB962C8B-B14F-4D97-AF65-F5344CB8AC3E}">
        <p14:creationId xmlns:p14="http://schemas.microsoft.com/office/powerpoint/2010/main" val="2515781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083C48-FA6C-7F46-A5BF-C1CE067D0FC6}"/>
              </a:ext>
            </a:extLst>
          </p:cNvPr>
          <p:cNvSpPr>
            <a:spLocks noGrp="1"/>
          </p:cNvSpPr>
          <p:nvPr>
            <p:ph idx="1" hasCustomPrompt="1"/>
          </p:nvPr>
        </p:nvSpPr>
        <p:spPr>
          <a:xfrm>
            <a:off x="900000" y="1080000"/>
            <a:ext cx="10800000" cy="5040000"/>
          </a:xfrm>
          <a:prstGeom prst="rect">
            <a:avLst/>
          </a:prstGeom>
        </p:spPr>
        <p:txBody>
          <a:bodyPr>
            <a:normAutofit/>
          </a:bodyPr>
          <a:lstStyle>
            <a:lvl1pPr marL="320040" indent="-360000">
              <a:lnSpc>
                <a:spcPct val="125000"/>
              </a:lnSpc>
              <a:spcBef>
                <a:spcPts val="0"/>
              </a:spcBef>
              <a:spcAft>
                <a:spcPts val="0"/>
              </a:spcAft>
              <a:buSzPct val="75000"/>
              <a:buFontTx/>
              <a:buBlip>
                <a:blip r:embed="rId2"/>
              </a:buBlip>
              <a:defRPr sz="20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vl2pPr marL="804672" indent="-180000">
              <a:lnSpc>
                <a:spcPct val="125000"/>
              </a:lnSpc>
              <a:spcBef>
                <a:spcPts val="0"/>
              </a:spcBef>
              <a:spcAft>
                <a:spcPts val="0"/>
              </a:spcAft>
              <a:buClr>
                <a:schemeClr val="tx1"/>
              </a:buClr>
              <a:buSzPct val="90000"/>
              <a:buFont typeface="Arial" panose="020B0604020202020204" pitchFamily="34" charset="0"/>
              <a:buChar char="•"/>
              <a:defRPr sz="1800" b="0" i="0">
                <a:solidFill>
                  <a:schemeClr val="tx1"/>
                </a:solidFill>
                <a:latin typeface="Arial" panose="020B0604020202020204" pitchFamily="34" charset="0"/>
                <a:ea typeface="Roboto Light" panose="02000000000000000000" pitchFamily="2" charset="0"/>
                <a:cs typeface="Arial" panose="020B0604020202020204" pitchFamily="34" charset="0"/>
              </a:defRPr>
            </a:lvl2pPr>
            <a:lvl3pPr marL="1261872" indent="-180000">
              <a:lnSpc>
                <a:spcPct val="125000"/>
              </a:lnSpc>
              <a:spcBef>
                <a:spcPts val="0"/>
              </a:spcBef>
              <a:spcAft>
                <a:spcPts val="0"/>
              </a:spcAft>
              <a:buClr>
                <a:schemeClr val="tx1"/>
              </a:buClr>
              <a:buSzPct val="75000"/>
              <a:buFont typeface="Arial" panose="020B0604020202020204" pitchFamily="34" charset="0"/>
              <a:buChar char="•"/>
              <a:defRPr sz="1600" b="0" i="0" spc="40" baseline="0">
                <a:solidFill>
                  <a:schemeClr val="tx1"/>
                </a:solidFill>
                <a:latin typeface="Arial" panose="020B0604020202020204" pitchFamily="34" charset="0"/>
                <a:ea typeface="Roboto Light" panose="02000000000000000000" pitchFamily="2" charset="0"/>
                <a:cs typeface="Arial" panose="020B0604020202020204" pitchFamily="34" charset="0"/>
              </a:defRPr>
            </a:lvl3pPr>
            <a:lvl4pPr indent="-180000">
              <a:lnSpc>
                <a:spcPct val="125000"/>
              </a:lnSpc>
              <a:spcBef>
                <a:spcPts val="0"/>
              </a:spcBef>
              <a:spcAft>
                <a:spcPts val="0"/>
              </a:spcAft>
              <a:buClr>
                <a:schemeClr val="tx1"/>
              </a:buClr>
              <a:buSzPct val="75000"/>
              <a:buFont typeface="Arial" panose="020B0604020202020204" pitchFamily="34" charset="0"/>
              <a:buChar char="•"/>
              <a:defRPr sz="1400" b="0" i="0" baseline="0">
                <a:solidFill>
                  <a:schemeClr val="tx1"/>
                </a:solidFill>
                <a:latin typeface="Arial" panose="020B0604020202020204" pitchFamily="34" charset="0"/>
                <a:ea typeface="Roboto Light" panose="02000000000000000000" pitchFamily="2" charset="0"/>
                <a:cs typeface="Arial" panose="020B0604020202020204" pitchFamily="34" charset="0"/>
              </a:defRPr>
            </a:lvl4pPr>
            <a:lvl5pPr indent="-180000">
              <a:lnSpc>
                <a:spcPct val="125000"/>
              </a:lnSpc>
              <a:spcBef>
                <a:spcPts val="0"/>
              </a:spcBef>
              <a:spcAft>
                <a:spcPts val="0"/>
              </a:spcAft>
              <a:buSzPct val="75000"/>
              <a:defRPr sz="1200" b="0" i="0">
                <a:solidFill>
                  <a:schemeClr val="tx1"/>
                </a:solidFill>
                <a:latin typeface="Arial" panose="020B0604020202020204" pitchFamily="34" charset="0"/>
                <a:ea typeface="Roboto Light" panose="02000000000000000000" pitchFamily="2" charset="0"/>
                <a:cs typeface="Arial" panose="020B0604020202020204" pitchFamily="34"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0760607-2737-4C38-87CB-50263B750E12}"/>
              </a:ext>
            </a:extLst>
          </p:cNvPr>
          <p:cNvSpPr txBox="1">
            <a:spLocks/>
          </p:cNvSpPr>
          <p:nvPr userDrawn="1"/>
        </p:nvSpPr>
        <p:spPr>
          <a:xfrm>
            <a:off x="390753" y="640835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1" kern="1200">
                <a:solidFill>
                  <a:schemeClr val="tx1"/>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96A010-FDAE-3748-9032-B7A382DC958E}" type="slidenum">
              <a:rPr lang="en-US" i="0" baseline="0" smtClean="0">
                <a:solidFill>
                  <a:schemeClr val="tx1">
                    <a:lumMod val="85000"/>
                    <a:lumOff val="15000"/>
                  </a:schemeClr>
                </a:solidFill>
                <a:latin typeface="Arial" panose="020B0604020202020204" pitchFamily="34" charset="0"/>
                <a:cs typeface="Arial" panose="020B0604020202020204" pitchFamily="34" charset="0"/>
              </a:rPr>
              <a:pPr/>
              <a:t>‹#›</a:t>
            </a:fld>
            <a:endParaRPr lang="en-US" i="0" baseline="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A06F53AC-36DE-4226-B429-BCEC70E9AB27}"/>
              </a:ext>
            </a:extLst>
          </p:cNvPr>
          <p:cNvSpPr>
            <a:spLocks noGrp="1"/>
          </p:cNvSpPr>
          <p:nvPr>
            <p:ph type="title"/>
          </p:nvPr>
        </p:nvSpPr>
        <p:spPr>
          <a:xfrm>
            <a:off x="720000" y="396000"/>
            <a:ext cx="10980000" cy="468000"/>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en-US" dirty="0"/>
          </a:p>
        </p:txBody>
      </p:sp>
    </p:spTree>
    <p:extLst>
      <p:ext uri="{BB962C8B-B14F-4D97-AF65-F5344CB8AC3E}">
        <p14:creationId xmlns:p14="http://schemas.microsoft.com/office/powerpoint/2010/main" val="161462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25CA1-FA81-4AB8-9E9A-3EFB2EA158BD}"/>
              </a:ext>
            </a:extLst>
          </p:cNvPr>
          <p:cNvSpPr>
            <a:spLocks noGrp="1"/>
          </p:cNvSpPr>
          <p:nvPr>
            <p:ph type="title"/>
          </p:nvPr>
        </p:nvSpPr>
        <p:spPr>
          <a:xfrm>
            <a:off x="720000" y="396000"/>
            <a:ext cx="10980000" cy="468000"/>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en-US" dirty="0"/>
          </a:p>
        </p:txBody>
      </p:sp>
      <p:sp>
        <p:nvSpPr>
          <p:cNvPr id="3" name="Inhaltsplatzhalter 2">
            <a:extLst>
              <a:ext uri="{FF2B5EF4-FFF2-40B4-BE49-F238E27FC236}">
                <a16:creationId xmlns:a16="http://schemas.microsoft.com/office/drawing/2014/main" id="{B248E249-4A48-4867-A585-DC9B82B156A3}"/>
              </a:ext>
            </a:extLst>
          </p:cNvPr>
          <p:cNvSpPr>
            <a:spLocks noGrp="1"/>
          </p:cNvSpPr>
          <p:nvPr>
            <p:ph sz="half" idx="1"/>
          </p:nvPr>
        </p:nvSpPr>
        <p:spPr>
          <a:xfrm>
            <a:off x="904875" y="1080000"/>
            <a:ext cx="5220000" cy="5040000"/>
          </a:xfrm>
        </p:spPr>
        <p:txBody>
          <a:bodyPr/>
          <a:lstStyle>
            <a:lvl1pPr indent="-360000">
              <a:lnSpc>
                <a:spcPct val="125000"/>
              </a:lnSpc>
              <a:spcBef>
                <a:spcPts val="0"/>
              </a:spcBef>
              <a:spcAft>
                <a:spcPts val="0"/>
              </a:spcAft>
              <a:defRPr sz="2000" i="0">
                <a:solidFill>
                  <a:schemeClr val="tx1"/>
                </a:solidFill>
                <a:latin typeface="Arial" panose="020B0604020202020204" pitchFamily="34" charset="0"/>
                <a:cs typeface="Arial" panose="020B0604020202020204" pitchFamily="34" charset="0"/>
              </a:defRPr>
            </a:lvl1pPr>
            <a:lvl2pPr indent="-180000">
              <a:lnSpc>
                <a:spcPct val="125000"/>
              </a:lnSpc>
              <a:spcBef>
                <a:spcPts val="0"/>
              </a:spcBef>
              <a:spcAft>
                <a:spcPts val="0"/>
              </a:spcAft>
              <a:defRPr sz="1800" i="0">
                <a:solidFill>
                  <a:schemeClr val="tx1"/>
                </a:solidFill>
                <a:latin typeface="Arial" panose="020B0604020202020204" pitchFamily="34" charset="0"/>
                <a:cs typeface="Arial" panose="020B0604020202020204" pitchFamily="34" charset="0"/>
              </a:defRPr>
            </a:lvl2pPr>
            <a:lvl3pPr indent="-180000">
              <a:lnSpc>
                <a:spcPct val="125000"/>
              </a:lnSpc>
              <a:spcBef>
                <a:spcPts val="0"/>
              </a:spcBef>
              <a:spcAft>
                <a:spcPts val="0"/>
              </a:spcAft>
              <a:defRPr sz="1600" i="0">
                <a:solidFill>
                  <a:schemeClr val="tx1"/>
                </a:solidFill>
                <a:latin typeface="Arial" panose="020B0604020202020204" pitchFamily="34" charset="0"/>
                <a:cs typeface="Arial" panose="020B0604020202020204" pitchFamily="34" charset="0"/>
              </a:defRPr>
            </a:lvl3pPr>
            <a:lvl4pPr indent="-180000">
              <a:lnSpc>
                <a:spcPct val="125000"/>
              </a:lnSpc>
              <a:spcBef>
                <a:spcPts val="0"/>
              </a:spcBef>
              <a:spcAft>
                <a:spcPts val="0"/>
              </a:spcAft>
              <a:defRPr sz="1400" i="0">
                <a:solidFill>
                  <a:schemeClr val="tx1"/>
                </a:solidFill>
                <a:latin typeface="Arial" panose="020B0604020202020204" pitchFamily="34" charset="0"/>
                <a:cs typeface="Arial" panose="020B0604020202020204" pitchFamily="34" charset="0"/>
              </a:defRPr>
            </a:lvl4pPr>
            <a:lvl5pPr indent="-180000">
              <a:lnSpc>
                <a:spcPct val="125000"/>
              </a:lnSpc>
              <a:spcBef>
                <a:spcPts val="0"/>
              </a:spcBef>
              <a:spcAft>
                <a:spcPts val="0"/>
              </a:spcAft>
              <a:defRPr sz="1200" i="0">
                <a:solidFill>
                  <a:schemeClr val="tx1"/>
                </a:solidFill>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Inhaltsplatzhalter 3">
            <a:extLst>
              <a:ext uri="{FF2B5EF4-FFF2-40B4-BE49-F238E27FC236}">
                <a16:creationId xmlns:a16="http://schemas.microsoft.com/office/drawing/2014/main" id="{8816EC13-24BC-4E9F-956A-D99ECE93B85C}"/>
              </a:ext>
            </a:extLst>
          </p:cNvPr>
          <p:cNvSpPr>
            <a:spLocks noGrp="1"/>
          </p:cNvSpPr>
          <p:nvPr>
            <p:ph sz="half" idx="2"/>
          </p:nvPr>
        </p:nvSpPr>
        <p:spPr>
          <a:xfrm>
            <a:off x="6505575" y="1080000"/>
            <a:ext cx="5220000" cy="5040000"/>
          </a:xfrm>
        </p:spPr>
        <p:txBody>
          <a:bodyPr/>
          <a:lstStyle>
            <a:lvl1pPr indent="-360000">
              <a:lnSpc>
                <a:spcPct val="125000"/>
              </a:lnSpc>
              <a:spcBef>
                <a:spcPts val="0"/>
              </a:spcBef>
              <a:spcAft>
                <a:spcPts val="0"/>
              </a:spcAft>
              <a:defRPr sz="2000" i="0">
                <a:solidFill>
                  <a:schemeClr val="tx1"/>
                </a:solidFill>
                <a:latin typeface="Arial" panose="020B0604020202020204" pitchFamily="34" charset="0"/>
                <a:cs typeface="Arial" panose="020B0604020202020204" pitchFamily="34" charset="0"/>
              </a:defRPr>
            </a:lvl1pPr>
            <a:lvl2pPr indent="-180000">
              <a:lnSpc>
                <a:spcPct val="125000"/>
              </a:lnSpc>
              <a:spcBef>
                <a:spcPts val="0"/>
              </a:spcBef>
              <a:spcAft>
                <a:spcPts val="0"/>
              </a:spcAft>
              <a:defRPr sz="1800" b="0" i="0">
                <a:solidFill>
                  <a:schemeClr val="tx1"/>
                </a:solidFill>
                <a:latin typeface="Arial" panose="020B0604020202020204" pitchFamily="34" charset="0"/>
                <a:cs typeface="Arial" panose="020B0604020202020204" pitchFamily="34" charset="0"/>
              </a:defRPr>
            </a:lvl2pPr>
            <a:lvl3pPr indent="-180000">
              <a:lnSpc>
                <a:spcPct val="125000"/>
              </a:lnSpc>
              <a:spcBef>
                <a:spcPts val="0"/>
              </a:spcBef>
              <a:spcAft>
                <a:spcPts val="0"/>
              </a:spcAft>
              <a:defRPr sz="1600" i="0">
                <a:solidFill>
                  <a:schemeClr val="tx1"/>
                </a:solidFill>
                <a:latin typeface="Arial" panose="020B0604020202020204" pitchFamily="34" charset="0"/>
                <a:cs typeface="Arial" panose="020B0604020202020204" pitchFamily="34" charset="0"/>
              </a:defRPr>
            </a:lvl3pPr>
            <a:lvl4pPr indent="-180000">
              <a:lnSpc>
                <a:spcPct val="125000"/>
              </a:lnSpc>
              <a:spcBef>
                <a:spcPts val="0"/>
              </a:spcBef>
              <a:spcAft>
                <a:spcPts val="0"/>
              </a:spcAft>
              <a:defRPr sz="1400" i="0">
                <a:solidFill>
                  <a:schemeClr val="tx1"/>
                </a:solidFill>
                <a:latin typeface="Arial" panose="020B0604020202020204" pitchFamily="34" charset="0"/>
                <a:cs typeface="Arial" panose="020B0604020202020204" pitchFamily="34" charset="0"/>
              </a:defRPr>
            </a:lvl4pPr>
            <a:lvl5pPr indent="-180000">
              <a:lnSpc>
                <a:spcPct val="125000"/>
              </a:lnSpc>
              <a:spcBef>
                <a:spcPts val="0"/>
              </a:spcBef>
              <a:spcAft>
                <a:spcPts val="0"/>
              </a:spcAft>
              <a:defRPr sz="1200" i="0">
                <a:solidFill>
                  <a:schemeClr val="tx1"/>
                </a:solidFill>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a:extLst>
              <a:ext uri="{FF2B5EF4-FFF2-40B4-BE49-F238E27FC236}">
                <a16:creationId xmlns:a16="http://schemas.microsoft.com/office/drawing/2014/main" id="{E609B439-38A4-45D1-AAB0-7BB995126375}"/>
              </a:ext>
            </a:extLst>
          </p:cNvPr>
          <p:cNvSpPr txBox="1">
            <a:spLocks/>
          </p:cNvSpPr>
          <p:nvPr userDrawn="1"/>
        </p:nvSpPr>
        <p:spPr>
          <a:xfrm>
            <a:off x="390753" y="640835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1" kern="1200">
                <a:solidFill>
                  <a:schemeClr val="tx1"/>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96A010-FDAE-3748-9032-B7A382DC958E}" type="slidenum">
              <a:rPr lang="en-US" i="0" baseline="0" smtClean="0">
                <a:solidFill>
                  <a:schemeClr val="tx1">
                    <a:lumMod val="85000"/>
                    <a:lumOff val="15000"/>
                  </a:schemeClr>
                </a:solidFill>
                <a:latin typeface="Arial" panose="020B0604020202020204" pitchFamily="34" charset="0"/>
                <a:cs typeface="Arial" panose="020B0604020202020204" pitchFamily="34" charset="0"/>
              </a:rPr>
              <a:pPr/>
              <a:t>‹#›</a:t>
            </a:fld>
            <a:endParaRPr lang="en-US" i="0" baseline="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27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F678E8A-9A92-4377-9E8E-71EFDE224549}"/>
              </a:ext>
            </a:extLst>
          </p:cNvPr>
          <p:cNvSpPr>
            <a:spLocks noGrp="1"/>
          </p:cNvSpPr>
          <p:nvPr>
            <p:ph type="body" idx="1"/>
          </p:nvPr>
        </p:nvSpPr>
        <p:spPr>
          <a:xfrm>
            <a:off x="900000" y="1080000"/>
            <a:ext cx="5220000" cy="462764"/>
          </a:xfrm>
        </p:spPr>
        <p:txBody>
          <a:bodyPr anchor="b"/>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7442242-1333-4CBE-A345-D01140213204}"/>
              </a:ext>
            </a:extLst>
          </p:cNvPr>
          <p:cNvSpPr>
            <a:spLocks noGrp="1"/>
          </p:cNvSpPr>
          <p:nvPr>
            <p:ph sz="half" idx="2"/>
          </p:nvPr>
        </p:nvSpPr>
        <p:spPr>
          <a:xfrm>
            <a:off x="720000" y="1542765"/>
            <a:ext cx="5220000" cy="4646898"/>
          </a:xfrm>
        </p:spPr>
        <p:txBody>
          <a:bodyPr/>
          <a:lstStyle>
            <a:lvl1pPr indent="-360000">
              <a:lnSpc>
                <a:spcPct val="125000"/>
              </a:lnSpc>
              <a:spcBef>
                <a:spcPts val="0"/>
              </a:spcBef>
              <a:spcAft>
                <a:spcPts val="0"/>
              </a:spcAft>
              <a:defRPr sz="2000" i="0">
                <a:solidFill>
                  <a:schemeClr val="tx1"/>
                </a:solidFill>
                <a:latin typeface="Arial" panose="020B0604020202020204" pitchFamily="34" charset="0"/>
                <a:cs typeface="Arial" panose="020B0604020202020204" pitchFamily="34" charset="0"/>
              </a:defRPr>
            </a:lvl1pPr>
            <a:lvl2pPr indent="-180000">
              <a:lnSpc>
                <a:spcPct val="125000"/>
              </a:lnSpc>
              <a:spcBef>
                <a:spcPts val="0"/>
              </a:spcBef>
              <a:spcAft>
                <a:spcPts val="0"/>
              </a:spcAft>
              <a:defRPr sz="1800" i="0">
                <a:solidFill>
                  <a:schemeClr val="tx1"/>
                </a:solidFill>
                <a:latin typeface="Arial" panose="020B0604020202020204" pitchFamily="34" charset="0"/>
                <a:cs typeface="Arial" panose="020B0604020202020204" pitchFamily="34" charset="0"/>
              </a:defRPr>
            </a:lvl2pPr>
            <a:lvl3pPr indent="-180000">
              <a:lnSpc>
                <a:spcPct val="125000"/>
              </a:lnSpc>
              <a:spcBef>
                <a:spcPts val="0"/>
              </a:spcBef>
              <a:spcAft>
                <a:spcPts val="0"/>
              </a:spcAft>
              <a:defRPr sz="1600" i="0">
                <a:solidFill>
                  <a:schemeClr val="tx1"/>
                </a:solidFill>
                <a:latin typeface="Arial" panose="020B0604020202020204" pitchFamily="34" charset="0"/>
                <a:cs typeface="Arial" panose="020B0604020202020204" pitchFamily="34" charset="0"/>
              </a:defRPr>
            </a:lvl3pPr>
            <a:lvl4pPr indent="-180000">
              <a:lnSpc>
                <a:spcPct val="125000"/>
              </a:lnSpc>
              <a:spcBef>
                <a:spcPts val="0"/>
              </a:spcBef>
              <a:spcAft>
                <a:spcPts val="0"/>
              </a:spcAft>
              <a:defRPr sz="1400" i="0">
                <a:solidFill>
                  <a:schemeClr val="tx1"/>
                </a:solidFill>
                <a:latin typeface="Arial" panose="020B0604020202020204" pitchFamily="34" charset="0"/>
                <a:cs typeface="Arial" panose="020B0604020202020204" pitchFamily="34" charset="0"/>
              </a:defRPr>
            </a:lvl4pPr>
            <a:lvl5pPr indent="-180000">
              <a:lnSpc>
                <a:spcPct val="125000"/>
              </a:lnSpc>
              <a:spcBef>
                <a:spcPts val="0"/>
              </a:spcBef>
              <a:spcAft>
                <a:spcPts val="0"/>
              </a:spcAft>
              <a:defRPr sz="1200" i="0">
                <a:solidFill>
                  <a:schemeClr val="tx1"/>
                </a:solidFill>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platzhalter 4">
            <a:extLst>
              <a:ext uri="{FF2B5EF4-FFF2-40B4-BE49-F238E27FC236}">
                <a16:creationId xmlns:a16="http://schemas.microsoft.com/office/drawing/2014/main" id="{F8BA907D-E39E-4DAD-915B-DAEACA32EB67}"/>
              </a:ext>
            </a:extLst>
          </p:cNvPr>
          <p:cNvSpPr>
            <a:spLocks noGrp="1"/>
          </p:cNvSpPr>
          <p:nvPr>
            <p:ph type="body" sz="quarter" idx="3"/>
          </p:nvPr>
        </p:nvSpPr>
        <p:spPr>
          <a:xfrm>
            <a:off x="6516000" y="1080000"/>
            <a:ext cx="5220000" cy="462764"/>
          </a:xfrm>
        </p:spPr>
        <p:txBody>
          <a:bodyPr anchor="b"/>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515D6CD-4AE0-4624-8F6B-027367A487E1}"/>
              </a:ext>
            </a:extLst>
          </p:cNvPr>
          <p:cNvSpPr>
            <a:spLocks noGrp="1"/>
          </p:cNvSpPr>
          <p:nvPr>
            <p:ph sz="quarter" idx="4"/>
          </p:nvPr>
        </p:nvSpPr>
        <p:spPr>
          <a:xfrm>
            <a:off x="6516000" y="1542764"/>
            <a:ext cx="5220000" cy="4646900"/>
          </a:xfrm>
        </p:spPr>
        <p:txBody>
          <a:bodyPr/>
          <a:lstStyle>
            <a:lvl1pPr indent="-360000">
              <a:lnSpc>
                <a:spcPct val="125000"/>
              </a:lnSpc>
              <a:spcBef>
                <a:spcPts val="0"/>
              </a:spcBef>
              <a:spcAft>
                <a:spcPts val="0"/>
              </a:spcAft>
              <a:defRPr sz="2000" i="0">
                <a:solidFill>
                  <a:schemeClr val="tx1"/>
                </a:solidFill>
                <a:latin typeface="Arial" panose="020B0604020202020204" pitchFamily="34" charset="0"/>
                <a:cs typeface="Arial" panose="020B0604020202020204" pitchFamily="34" charset="0"/>
              </a:defRPr>
            </a:lvl1pPr>
            <a:lvl2pPr indent="-180000">
              <a:lnSpc>
                <a:spcPct val="125000"/>
              </a:lnSpc>
              <a:spcBef>
                <a:spcPts val="0"/>
              </a:spcBef>
              <a:spcAft>
                <a:spcPts val="0"/>
              </a:spcAft>
              <a:defRPr sz="1800" i="0">
                <a:solidFill>
                  <a:schemeClr val="tx1"/>
                </a:solidFill>
                <a:latin typeface="Arial" panose="020B0604020202020204" pitchFamily="34" charset="0"/>
                <a:cs typeface="Arial" panose="020B0604020202020204" pitchFamily="34" charset="0"/>
              </a:defRPr>
            </a:lvl2pPr>
            <a:lvl3pPr indent="-180000">
              <a:lnSpc>
                <a:spcPct val="125000"/>
              </a:lnSpc>
              <a:spcBef>
                <a:spcPts val="0"/>
              </a:spcBef>
              <a:spcAft>
                <a:spcPts val="0"/>
              </a:spcAft>
              <a:defRPr sz="1600" i="0">
                <a:solidFill>
                  <a:schemeClr val="tx1"/>
                </a:solidFill>
                <a:latin typeface="Arial" panose="020B0604020202020204" pitchFamily="34" charset="0"/>
                <a:cs typeface="Arial" panose="020B0604020202020204" pitchFamily="34" charset="0"/>
              </a:defRPr>
            </a:lvl3pPr>
            <a:lvl4pPr indent="-180000">
              <a:lnSpc>
                <a:spcPct val="125000"/>
              </a:lnSpc>
              <a:spcBef>
                <a:spcPts val="0"/>
              </a:spcBef>
              <a:spcAft>
                <a:spcPts val="0"/>
              </a:spcAft>
              <a:defRPr sz="1400" i="0">
                <a:solidFill>
                  <a:schemeClr val="tx1"/>
                </a:solidFill>
                <a:latin typeface="Arial" panose="020B0604020202020204" pitchFamily="34" charset="0"/>
                <a:cs typeface="Arial" panose="020B0604020202020204" pitchFamily="34" charset="0"/>
              </a:defRPr>
            </a:lvl4pPr>
            <a:lvl5pPr indent="-180000">
              <a:lnSpc>
                <a:spcPct val="125000"/>
              </a:lnSpc>
              <a:spcBef>
                <a:spcPts val="0"/>
              </a:spcBef>
              <a:spcAft>
                <a:spcPts val="0"/>
              </a:spcAft>
              <a:defRPr sz="1200" i="0">
                <a:solidFill>
                  <a:schemeClr val="tx1"/>
                </a:solidFill>
                <a:latin typeface="Arial" panose="020B0604020202020204" pitchFamily="34" charset="0"/>
                <a:cs typeface="Arial" panose="020B060402020202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Titel 1">
            <a:extLst>
              <a:ext uri="{FF2B5EF4-FFF2-40B4-BE49-F238E27FC236}">
                <a16:creationId xmlns:a16="http://schemas.microsoft.com/office/drawing/2014/main" id="{3458B3AB-3945-4DD4-B10F-CAF2A73142AC}"/>
              </a:ext>
            </a:extLst>
          </p:cNvPr>
          <p:cNvSpPr>
            <a:spLocks noGrp="1"/>
          </p:cNvSpPr>
          <p:nvPr>
            <p:ph type="title"/>
          </p:nvPr>
        </p:nvSpPr>
        <p:spPr>
          <a:xfrm>
            <a:off x="720000" y="396000"/>
            <a:ext cx="11011105" cy="4627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en-US" dirty="0"/>
          </a:p>
        </p:txBody>
      </p:sp>
      <p:sp>
        <p:nvSpPr>
          <p:cNvPr id="10" name="Slide Number Placeholder 5">
            <a:extLst>
              <a:ext uri="{FF2B5EF4-FFF2-40B4-BE49-F238E27FC236}">
                <a16:creationId xmlns:a16="http://schemas.microsoft.com/office/drawing/2014/main" id="{DE333C7B-07FF-4338-B699-DADD133A8514}"/>
              </a:ext>
            </a:extLst>
          </p:cNvPr>
          <p:cNvSpPr txBox="1">
            <a:spLocks/>
          </p:cNvSpPr>
          <p:nvPr userDrawn="1"/>
        </p:nvSpPr>
        <p:spPr>
          <a:xfrm>
            <a:off x="390753" y="640835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1" kern="1200">
                <a:solidFill>
                  <a:schemeClr val="tx1"/>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96A010-FDAE-3748-9032-B7A382DC958E}" type="slidenum">
              <a:rPr lang="en-US" i="0" baseline="0" smtClean="0">
                <a:solidFill>
                  <a:schemeClr val="tx1">
                    <a:lumMod val="85000"/>
                    <a:lumOff val="15000"/>
                  </a:schemeClr>
                </a:solidFill>
                <a:latin typeface="Arial" panose="020B0604020202020204" pitchFamily="34" charset="0"/>
                <a:cs typeface="Arial" panose="020B0604020202020204" pitchFamily="34" charset="0"/>
              </a:rPr>
              <a:pPr/>
              <a:t>‹#›</a:t>
            </a:fld>
            <a:endParaRPr lang="en-US" i="0" baseline="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24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D9A469A-DA26-4445-8FAB-BE1D168907C8}"/>
              </a:ext>
            </a:extLst>
          </p:cNvPr>
          <p:cNvSpPr txBox="1">
            <a:spLocks/>
          </p:cNvSpPr>
          <p:nvPr userDrawn="1"/>
        </p:nvSpPr>
        <p:spPr>
          <a:xfrm>
            <a:off x="390753" y="640835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1" kern="1200">
                <a:solidFill>
                  <a:schemeClr val="tx1"/>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96A010-FDAE-3748-9032-B7A382DC958E}" type="slidenum">
              <a:rPr lang="en-US" i="0" baseline="0" smtClean="0">
                <a:solidFill>
                  <a:schemeClr val="tx1">
                    <a:lumMod val="85000"/>
                    <a:lumOff val="15000"/>
                  </a:schemeClr>
                </a:solidFill>
                <a:latin typeface="Arial" panose="020B0604020202020204" pitchFamily="34" charset="0"/>
                <a:cs typeface="Arial" panose="020B0604020202020204" pitchFamily="34" charset="0"/>
              </a:rPr>
              <a:pPr/>
              <a:t>‹#›</a:t>
            </a:fld>
            <a:endParaRPr lang="en-US" i="0" baseline="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33429DEF-192C-49A7-8D06-D4CFE1397C08}"/>
              </a:ext>
            </a:extLst>
          </p:cNvPr>
          <p:cNvSpPr>
            <a:spLocks noGrp="1"/>
          </p:cNvSpPr>
          <p:nvPr>
            <p:ph type="title"/>
          </p:nvPr>
        </p:nvSpPr>
        <p:spPr>
          <a:xfrm>
            <a:off x="720000" y="396000"/>
            <a:ext cx="11011105" cy="4627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en-US" dirty="0"/>
          </a:p>
        </p:txBody>
      </p:sp>
    </p:spTree>
    <p:extLst>
      <p:ext uri="{BB962C8B-B14F-4D97-AF65-F5344CB8AC3E}">
        <p14:creationId xmlns:p14="http://schemas.microsoft.com/office/powerpoint/2010/main" val="182584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D9A469A-DA26-4445-8FAB-BE1D168907C8}"/>
              </a:ext>
            </a:extLst>
          </p:cNvPr>
          <p:cNvSpPr txBox="1">
            <a:spLocks/>
          </p:cNvSpPr>
          <p:nvPr userDrawn="1"/>
        </p:nvSpPr>
        <p:spPr>
          <a:xfrm>
            <a:off x="390753" y="640835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b="0" i="1" kern="1200">
                <a:solidFill>
                  <a:schemeClr val="tx1"/>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96A010-FDAE-3748-9032-B7A382DC958E}" type="slidenum">
              <a:rPr lang="en-US" i="0" baseline="0" smtClean="0">
                <a:solidFill>
                  <a:schemeClr val="tx1">
                    <a:lumMod val="85000"/>
                    <a:lumOff val="15000"/>
                  </a:schemeClr>
                </a:solidFill>
                <a:latin typeface="Arial" panose="020B0604020202020204" pitchFamily="34" charset="0"/>
                <a:cs typeface="Arial" panose="020B0604020202020204" pitchFamily="34" charset="0"/>
              </a:rPr>
              <a:pPr/>
              <a:t>‹#›</a:t>
            </a:fld>
            <a:endParaRPr lang="en-US" i="0" baseline="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031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9" name="Slide Number Placeholder 5"/>
          <p:cNvSpPr>
            <a:spLocks noGrp="1"/>
          </p:cNvSpPr>
          <p:nvPr>
            <p:ph type="sldNum" sz="quarter" idx="4"/>
          </p:nvPr>
        </p:nvSpPr>
        <p:spPr>
          <a:xfrm>
            <a:off x="9119284" y="6495636"/>
            <a:ext cx="2743200" cy="365125"/>
          </a:xfrm>
          <a:prstGeom prst="rect">
            <a:avLst/>
          </a:prstGeom>
        </p:spPr>
        <p:txBody>
          <a:bodyPr vert="horz" lIns="91440" tIns="45720" rIns="91440" bIns="45720" rtlCol="0" anchor="ctr"/>
          <a:lstStyle>
            <a:lvl1pPr algn="r">
              <a:defRPr sz="1100" b="1">
                <a:solidFill>
                  <a:schemeClr val="tx1"/>
                </a:solidFill>
                <a:latin typeface="Arial" panose="020B0604020202020204" pitchFamily="34" charset="0"/>
                <a:cs typeface="Arial" panose="020B0604020202020204" pitchFamily="34" charset="0"/>
              </a:defRPr>
            </a:lvl1pPr>
          </a:lstStyle>
          <a:p>
            <a:fld id="{F4302CC5-8F33-42F2-9078-44BE22F98775}" type="slidenum">
              <a:rPr lang="en-US" smtClean="0"/>
              <a:pPr/>
              <a:t>‹#›</a:t>
            </a:fld>
            <a:endParaRPr lang="en-US" dirty="0"/>
          </a:p>
        </p:txBody>
      </p:sp>
      <p:sp>
        <p:nvSpPr>
          <p:cNvPr id="14" name="Date Placeholder 3"/>
          <p:cNvSpPr>
            <a:spLocks noGrp="1"/>
          </p:cNvSpPr>
          <p:nvPr>
            <p:ph type="dt" sz="half" idx="2"/>
          </p:nvPr>
        </p:nvSpPr>
        <p:spPr>
          <a:xfrm>
            <a:off x="353745" y="6495636"/>
            <a:ext cx="27432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fld id="{450FEC6A-5C4E-47B4-8C08-09DB1FBB7435}" type="datetime3">
              <a:rPr lang="en-US" smtClean="0"/>
              <a:pPr/>
              <a:t>22 February 2023</a:t>
            </a:fld>
            <a:endParaRPr lang="en-US" dirty="0"/>
          </a:p>
        </p:txBody>
      </p:sp>
      <p:cxnSp>
        <p:nvCxnSpPr>
          <p:cNvPr id="8" name="Straight Connector 7"/>
          <p:cNvCxnSpPr/>
          <p:nvPr userDrawn="1"/>
        </p:nvCxnSpPr>
        <p:spPr>
          <a:xfrm>
            <a:off x="341631" y="679946"/>
            <a:ext cx="1150873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41631" y="6512165"/>
            <a:ext cx="1150873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3773" y="6558508"/>
            <a:ext cx="1929397" cy="255911"/>
          </a:xfrm>
          <a:prstGeom prst="rect">
            <a:avLst/>
          </a:prstGeom>
        </p:spPr>
      </p:pic>
    </p:spTree>
    <p:extLst>
      <p:ext uri="{BB962C8B-B14F-4D97-AF65-F5344CB8AC3E}">
        <p14:creationId xmlns:p14="http://schemas.microsoft.com/office/powerpoint/2010/main" val="392520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de-DE"/>
              <a:t>Mastertitelformat bearbeiten</a:t>
            </a:r>
            <a:endParaRPr lang="en-US" dirty="0"/>
          </a:p>
        </p:txBody>
      </p:sp>
      <p:sp>
        <p:nvSpPr>
          <p:cNvPr id="3" name="Content Placeholder 2"/>
          <p:cNvSpPr>
            <a:spLocks noGrp="1"/>
          </p:cNvSpPr>
          <p:nvPr>
            <p:ph idx="1"/>
          </p:nvPr>
        </p:nvSpPr>
        <p:spPr/>
        <p:txBody>
          <a:bodyPr/>
          <a:lstStyle>
            <a:lvl1pPr marL="228600" indent="-228600">
              <a:buSzPct val="69000"/>
              <a:buFontTx/>
              <a:buBlip>
                <a:blip r:embed="rId2"/>
              </a:buBlip>
              <a:defRPr sz="2500"/>
            </a:lvl1pPr>
            <a:lvl2pPr>
              <a:defRPr sz="2200">
                <a:solidFill>
                  <a:schemeClr val="tx1"/>
                </a:solidFill>
              </a:defRPr>
            </a:lvl2pPr>
            <a:lvl3pPr>
              <a:defRPr>
                <a:solidFill>
                  <a:schemeClr val="tx1"/>
                </a:solidFill>
              </a:defRPr>
            </a:lvl3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Date Placeholder 3"/>
          <p:cNvSpPr>
            <a:spLocks noGrp="1"/>
          </p:cNvSpPr>
          <p:nvPr>
            <p:ph type="dt" sz="half" idx="2"/>
          </p:nvPr>
        </p:nvSpPr>
        <p:spPr>
          <a:xfrm>
            <a:off x="353745" y="6495636"/>
            <a:ext cx="27432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fld id="{450FEC6A-5C4E-47B4-8C08-09DB1FBB7435}" type="datetime3">
              <a:rPr lang="en-US" smtClean="0"/>
              <a:pPr/>
              <a:t>22 February 2023</a:t>
            </a:fld>
            <a:endParaRPr lang="en-US" dirty="0"/>
          </a:p>
        </p:txBody>
      </p:sp>
      <p:sp>
        <p:nvSpPr>
          <p:cNvPr id="10" name="Slide Number Placeholder 5"/>
          <p:cNvSpPr>
            <a:spLocks noGrp="1"/>
          </p:cNvSpPr>
          <p:nvPr>
            <p:ph type="sldNum" sz="quarter" idx="4"/>
          </p:nvPr>
        </p:nvSpPr>
        <p:spPr>
          <a:xfrm>
            <a:off x="9119284" y="6495636"/>
            <a:ext cx="2743200" cy="365125"/>
          </a:xfrm>
          <a:prstGeom prst="rect">
            <a:avLst/>
          </a:prstGeom>
        </p:spPr>
        <p:txBody>
          <a:bodyPr vert="horz" lIns="91440" tIns="45720" rIns="91440" bIns="45720" rtlCol="0" anchor="ctr"/>
          <a:lstStyle>
            <a:lvl1pPr algn="r">
              <a:defRPr sz="1100" b="1">
                <a:solidFill>
                  <a:schemeClr val="tx1"/>
                </a:solidFill>
                <a:latin typeface="Arial" panose="020B0604020202020204" pitchFamily="34" charset="0"/>
                <a:cs typeface="Arial" panose="020B0604020202020204" pitchFamily="34" charset="0"/>
              </a:defRPr>
            </a:lvl1pPr>
          </a:lstStyle>
          <a:p>
            <a:fld id="{F4302CC5-8F33-42F2-9078-44BE22F98775}" type="slidenum">
              <a:rPr lang="en-US" smtClean="0"/>
              <a:pPr/>
              <a:t>‹#›</a:t>
            </a:fld>
            <a:endParaRPr lang="en-US" dirty="0"/>
          </a:p>
        </p:txBody>
      </p:sp>
      <p:cxnSp>
        <p:nvCxnSpPr>
          <p:cNvPr id="5" name="Straight Connector 4"/>
          <p:cNvCxnSpPr/>
          <p:nvPr userDrawn="1"/>
        </p:nvCxnSpPr>
        <p:spPr>
          <a:xfrm>
            <a:off x="341631" y="679946"/>
            <a:ext cx="1150873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41631" y="6512165"/>
            <a:ext cx="1150873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3773" y="6558508"/>
            <a:ext cx="1929397" cy="255911"/>
          </a:xfrm>
          <a:prstGeom prst="rect">
            <a:avLst/>
          </a:prstGeom>
        </p:spPr>
      </p:pic>
    </p:spTree>
    <p:extLst>
      <p:ext uri="{BB962C8B-B14F-4D97-AF65-F5344CB8AC3E}">
        <p14:creationId xmlns:p14="http://schemas.microsoft.com/office/powerpoint/2010/main" val="18205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BC2F37-2500-EB4A-9A31-D6F0B9089181}"/>
              </a:ext>
            </a:extLst>
          </p:cNvPr>
          <p:cNvSpPr/>
          <p:nvPr userDrawn="1"/>
        </p:nvSpPr>
        <p:spPr>
          <a:xfrm>
            <a:off x="0" y="0"/>
            <a:ext cx="121811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B5E1A16-497F-A244-81D3-2E1C73B517AB}"/>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Grafik 5" descr="Ein Bild, das Text, rot, Uhr, dunkel enthält.&#10;&#10;Automatisch generierte Beschreibung">
            <a:extLst>
              <a:ext uri="{FF2B5EF4-FFF2-40B4-BE49-F238E27FC236}">
                <a16:creationId xmlns:a16="http://schemas.microsoft.com/office/drawing/2014/main" id="{53623ED8-2327-4007-8A68-4DD210ED079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590137" y="6438896"/>
            <a:ext cx="1000906" cy="325498"/>
          </a:xfrm>
          <a:prstGeom prst="rect">
            <a:avLst/>
          </a:prstGeom>
        </p:spPr>
      </p:pic>
    </p:spTree>
    <p:extLst>
      <p:ext uri="{BB962C8B-B14F-4D97-AF65-F5344CB8AC3E}">
        <p14:creationId xmlns:p14="http://schemas.microsoft.com/office/powerpoint/2010/main" val="3954096456"/>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8" r:id="rId3"/>
    <p:sldLayoutId id="2147483652" r:id="rId4"/>
    <p:sldLayoutId id="2147483653" r:id="rId5"/>
    <p:sldLayoutId id="2147483663" r:id="rId6"/>
    <p:sldLayoutId id="2147483667" r:id="rId7"/>
  </p:sldLayoutIdLst>
  <p:hf hdr="0" ftr="0" dt="0"/>
  <p:txStyles>
    <p:titleStyle>
      <a:lvl1pPr algn="l" defTabSz="914400" rtl="0" eaLnBrk="1" latinLnBrk="0" hangingPunct="1">
        <a:lnSpc>
          <a:spcPct val="90000"/>
        </a:lnSpc>
        <a:spcBef>
          <a:spcPct val="0"/>
        </a:spcBef>
        <a:buNone/>
        <a:defRPr sz="2800" b="1" i="0" kern="1200" cap="all" spc="40" baseline="0">
          <a:solidFill>
            <a:schemeClr val="tx1"/>
          </a:solidFill>
          <a:latin typeface="Roboto" panose="02000000000000000000" pitchFamily="2" charset="0"/>
          <a:ea typeface="Roboto" panose="02000000000000000000" pitchFamily="2" charset="0"/>
          <a:cs typeface="+mj-cs"/>
        </a:defRPr>
      </a:lvl1pPr>
    </p:titleStyle>
    <p:bodyStyle>
      <a:lvl1pPr marL="320040" indent="-320040" algn="l" defTabSz="914400" rtl="0" eaLnBrk="1" latinLnBrk="0" hangingPunct="1">
        <a:lnSpc>
          <a:spcPct val="125000"/>
        </a:lnSpc>
        <a:spcBef>
          <a:spcPts val="1000"/>
        </a:spcBef>
        <a:spcAft>
          <a:spcPts val="1000"/>
        </a:spcAft>
        <a:buSzPct val="75000"/>
        <a:buFontTx/>
        <a:buBlip>
          <a:blip r:embed="rId11"/>
        </a:buBlip>
        <a:defRPr sz="1800" b="0" i="1" kern="1200" spc="40" baseline="0">
          <a:solidFill>
            <a:srgbClr val="7D7D7D"/>
          </a:solidFill>
          <a:latin typeface="Roboto Light" panose="02000000000000000000" pitchFamily="2" charset="0"/>
          <a:ea typeface="Roboto Light" panose="02000000000000000000" pitchFamily="2" charset="0"/>
          <a:cs typeface="+mn-cs"/>
        </a:defRPr>
      </a:lvl1pPr>
      <a:lvl2pPr marL="804672" indent="-320040" algn="l" defTabSz="914400" rtl="0" eaLnBrk="1" latinLnBrk="0" hangingPunct="1">
        <a:lnSpc>
          <a:spcPct val="100000"/>
        </a:lnSpc>
        <a:spcBef>
          <a:spcPts val="1000"/>
        </a:spcBef>
        <a:spcAft>
          <a:spcPts val="1000"/>
        </a:spcAft>
        <a:buSzPct val="90000"/>
        <a:buFont typeface="Arial" panose="020B0604020202020204" pitchFamily="34" charset="0"/>
        <a:buChar char="•"/>
        <a:defRPr sz="1400" b="0" i="1" kern="1200" spc="40" baseline="0">
          <a:solidFill>
            <a:schemeClr val="tx1"/>
          </a:solidFill>
          <a:latin typeface="Roboto Medium" panose="02000000000000000000" pitchFamily="2" charset="0"/>
          <a:ea typeface="Roboto Medium" panose="02000000000000000000" pitchFamily="2" charset="0"/>
          <a:cs typeface="+mn-cs"/>
        </a:defRPr>
      </a:lvl2pPr>
      <a:lvl3pPr marL="1261872" indent="-320040" algn="l" defTabSz="914400" rtl="0" eaLnBrk="1" latinLnBrk="0" hangingPunct="1">
        <a:lnSpc>
          <a:spcPct val="100000"/>
        </a:lnSpc>
        <a:spcBef>
          <a:spcPts val="500"/>
        </a:spcBef>
        <a:buClr>
          <a:srgbClr val="ED1C24"/>
        </a:buClr>
        <a:buSzPct val="75000"/>
        <a:buFont typeface="Arial" panose="020B0604020202020204" pitchFamily="34" charset="0"/>
        <a:buChar char="•"/>
        <a:defRPr sz="1200" b="0" i="1" kern="1200" spc="40" baseline="0">
          <a:solidFill>
            <a:schemeClr val="tx1"/>
          </a:solidFill>
          <a:latin typeface="Roboto Light" panose="02000000000000000000" pitchFamily="2" charset="0"/>
          <a:ea typeface="Roboto Light" panose="02000000000000000000" pitchFamily="2" charset="0"/>
          <a:cs typeface="+mn-cs"/>
        </a:defRPr>
      </a:lvl3pPr>
      <a:lvl4pPr marL="1600200" indent="-320040" algn="l" defTabSz="914400" rtl="0" eaLnBrk="1" latinLnBrk="0" hangingPunct="1">
        <a:lnSpc>
          <a:spcPct val="100000"/>
        </a:lnSpc>
        <a:spcBef>
          <a:spcPts val="1300"/>
        </a:spcBef>
        <a:buSzPct val="75000"/>
        <a:buFont typeface="Arial" panose="020B0604020202020204" pitchFamily="34" charset="0"/>
        <a:buChar char="•"/>
        <a:defRPr sz="1000" b="0" i="0" kern="1200" spc="40" baseline="0">
          <a:solidFill>
            <a:schemeClr val="tx1"/>
          </a:solidFill>
          <a:latin typeface="Roboto Light" panose="02000000000000000000" pitchFamily="2" charset="0"/>
          <a:ea typeface="Roboto Light" panose="02000000000000000000" pitchFamily="2" charset="0"/>
          <a:cs typeface="+mn-cs"/>
        </a:defRPr>
      </a:lvl4pPr>
      <a:lvl5pPr marL="2057400" indent="-320040" algn="l" defTabSz="914400" rtl="0" eaLnBrk="1" latinLnBrk="0" hangingPunct="1">
        <a:lnSpc>
          <a:spcPct val="100000"/>
        </a:lnSpc>
        <a:spcBef>
          <a:spcPts val="1300"/>
        </a:spcBef>
        <a:buSzPct val="75000"/>
        <a:buFont typeface="Arial" panose="020B0604020202020204" pitchFamily="34" charset="0"/>
        <a:buChar char="•"/>
        <a:defRPr sz="800" b="0" i="0" kern="1200" spc="40" baseline="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7139" y="126031"/>
            <a:ext cx="11684861" cy="507831"/>
          </a:xfrm>
          <a:prstGeom prst="rect">
            <a:avLst/>
          </a:prstGeom>
          <a:effectLst>
            <a:outerShdw blurRad="25400" dist="25400" dir="3000000" algn="ctr" rotWithShape="0">
              <a:schemeClr val="tx1">
                <a:alpha val="20000"/>
              </a:schemeClr>
            </a:outerShdw>
          </a:effectLst>
        </p:spPr>
        <p:txBody>
          <a:bodyPr vert="horz" wrap="square" lIns="0" tIns="45720" rIns="0" bIns="45720" rtlCol="0" anchor="ctr">
            <a:spAutoFit/>
          </a:bodyPr>
          <a:lstStyle/>
          <a:p>
            <a:r>
              <a:rPr lang="de-DE"/>
              <a:t>Titelmasterformat durch Klicken bearbeiten</a:t>
            </a:r>
            <a:endParaRPr lang="en-US" dirty="0"/>
          </a:p>
        </p:txBody>
      </p:sp>
      <p:sp>
        <p:nvSpPr>
          <p:cNvPr id="3" name="Text Placeholder 2"/>
          <p:cNvSpPr>
            <a:spLocks noGrp="1"/>
          </p:cNvSpPr>
          <p:nvPr>
            <p:ph type="body" idx="1"/>
          </p:nvPr>
        </p:nvSpPr>
        <p:spPr>
          <a:xfrm>
            <a:off x="507139" y="735601"/>
            <a:ext cx="11322667" cy="5760034"/>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3745" y="6495636"/>
            <a:ext cx="2743200" cy="365125"/>
          </a:xfrm>
          <a:prstGeom prst="rect">
            <a:avLst/>
          </a:prstGeom>
        </p:spPr>
        <p:txBody>
          <a:bodyPr vert="horz" lIns="91440" tIns="45720" rIns="91440" bIns="45720" rtlCol="0" anchor="ctr"/>
          <a:lstStyle>
            <a:lvl1pPr algn="l">
              <a:defRPr sz="900">
                <a:solidFill>
                  <a:schemeClr val="bg1">
                    <a:lumMod val="50000"/>
                  </a:schemeClr>
                </a:solidFill>
                <a:latin typeface="Arial" panose="020B0604020202020204" pitchFamily="34" charset="0"/>
                <a:cs typeface="Arial" panose="020B0604020202020204" pitchFamily="34" charset="0"/>
              </a:defRPr>
            </a:lvl1pPr>
          </a:lstStyle>
          <a:p>
            <a:fld id="{5FF108B6-9E67-4AC6-AEFD-0BE26AC79AA0}" type="datetime3">
              <a:rPr lang="en-US" smtClean="0">
                <a:solidFill>
                  <a:schemeClr val="tx1"/>
                </a:solidFill>
              </a:rPr>
              <a:t>22 February 2023</a:t>
            </a:fld>
            <a:endParaRPr lang="en-US" dirty="0">
              <a:solidFill>
                <a:schemeClr val="tx1"/>
              </a:solidFill>
            </a:endParaRPr>
          </a:p>
        </p:txBody>
      </p:sp>
      <p:sp>
        <p:nvSpPr>
          <p:cNvPr id="5" name="Slide Number Placeholder 5"/>
          <p:cNvSpPr>
            <a:spLocks noGrp="1"/>
          </p:cNvSpPr>
          <p:nvPr>
            <p:ph type="sldNum" sz="quarter" idx="4"/>
          </p:nvPr>
        </p:nvSpPr>
        <p:spPr>
          <a:xfrm>
            <a:off x="9119284" y="6495636"/>
            <a:ext cx="2743200" cy="365125"/>
          </a:xfrm>
          <a:prstGeom prst="rect">
            <a:avLst/>
          </a:prstGeom>
        </p:spPr>
        <p:txBody>
          <a:bodyPr vert="horz" lIns="91440" tIns="45720" rIns="91440" bIns="45720" rtlCol="0" anchor="ctr"/>
          <a:lstStyle>
            <a:lvl1pPr algn="r">
              <a:defRPr sz="1100" b="1">
                <a:solidFill>
                  <a:schemeClr val="tx1"/>
                </a:solidFill>
                <a:latin typeface="Arial" panose="020B0604020202020204" pitchFamily="34" charset="0"/>
                <a:cs typeface="Arial" panose="020B0604020202020204" pitchFamily="34" charset="0"/>
              </a:defRPr>
            </a:lvl1pPr>
          </a:lstStyle>
          <a:p>
            <a:fld id="{F4302CC5-8F33-42F2-9078-44BE22F98775}" type="slidenum">
              <a:rPr lang="en-US" smtClean="0"/>
              <a:pPr/>
              <a:t>‹#›</a:t>
            </a:fld>
            <a:endParaRPr lang="en-US" dirty="0"/>
          </a:p>
        </p:txBody>
      </p:sp>
    </p:spTree>
    <p:extLst>
      <p:ext uri="{BB962C8B-B14F-4D97-AF65-F5344CB8AC3E}">
        <p14:creationId xmlns:p14="http://schemas.microsoft.com/office/powerpoint/2010/main" val="4240704213"/>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61" r:id="rId4"/>
  </p:sldLayoutIdLst>
  <p:txStyles>
    <p:titleStyle>
      <a:lvl1pPr algn="l" defTabSz="914400" rtl="0" eaLnBrk="1" latinLnBrk="0" hangingPunct="1">
        <a:lnSpc>
          <a:spcPct val="90000"/>
        </a:lnSpc>
        <a:spcBef>
          <a:spcPct val="0"/>
        </a:spcBef>
        <a:buNone/>
        <a:defRPr sz="3000" b="1" i="0" u="none" kern="1200">
          <a:solidFill>
            <a:srgbClr val="FF0000"/>
          </a:solidFill>
          <a:effectLst>
            <a:outerShdw blurRad="25400" dist="25400" dir="3000000" algn="tl">
              <a:schemeClr val="tx1">
                <a:alpha val="65000"/>
              </a:scheme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F0000"/>
        </a:buClr>
        <a:buSzPct val="69000"/>
        <a:buFontTx/>
        <a:buBlip>
          <a:blip r:embed="rId6"/>
        </a:buBlip>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SzPct val="105000"/>
        <a:buFont typeface="Arial" panose="020B0604020202020204" pitchFamily="34" charset="0"/>
        <a:buChar char="-"/>
        <a:defRPr sz="2200" b="0" i="1" u="none"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SzPct val="110000"/>
        <a:buFont typeface="Arial" panose="020B0604020202020204" pitchFamily="34" charset="0"/>
        <a:buChar char="•"/>
        <a:defRPr sz="19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F0000"/>
        </a:buClr>
        <a:buSzPct val="110000"/>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8.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30.png"/><Relationship Id="rId4" Type="http://schemas.openxmlformats.org/officeDocument/2006/relationships/image" Target="../media/image27.png"/><Relationship Id="rId9"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004EC08-2333-4831-9F3B-80FAC6190C19}"/>
              </a:ext>
            </a:extLst>
          </p:cNvPr>
          <p:cNvSpPr>
            <a:spLocks noGrp="1"/>
          </p:cNvSpPr>
          <p:nvPr>
            <p:ph type="ctrTitle"/>
          </p:nvPr>
        </p:nvSpPr>
        <p:spPr/>
        <p:txBody>
          <a:bodyPr/>
          <a:lstStyle/>
          <a:p>
            <a:r>
              <a:rPr lang="en-US" sz="2800" dirty="0">
                <a:effectLst/>
                <a:latin typeface="Garamond" panose="02020404030301010803" pitchFamily="18" charset="0"/>
                <a:ea typeface="Calibri" panose="020F0502020204030204" pitchFamily="34" charset="0"/>
                <a:cs typeface="Calibri" panose="020F0502020204030204" pitchFamily="34" charset="0"/>
              </a:rPr>
              <a:t>Advances in ICP-OES analysis and ED-XRF analysis of Soil &amp; Plant Material</a:t>
            </a:r>
            <a:endParaRPr lang="en-US" dirty="0"/>
          </a:p>
        </p:txBody>
      </p:sp>
      <p:sp>
        <p:nvSpPr>
          <p:cNvPr id="5" name="Untertitel 4">
            <a:extLst>
              <a:ext uri="{FF2B5EF4-FFF2-40B4-BE49-F238E27FC236}">
                <a16:creationId xmlns:a16="http://schemas.microsoft.com/office/drawing/2014/main" id="{45989056-55AC-4765-BEE9-A5163217A9AB}"/>
              </a:ext>
            </a:extLst>
          </p:cNvPr>
          <p:cNvSpPr>
            <a:spLocks noGrp="1"/>
          </p:cNvSpPr>
          <p:nvPr>
            <p:ph type="subTitle" idx="1"/>
          </p:nvPr>
        </p:nvSpPr>
        <p:spPr>
          <a:xfrm>
            <a:off x="62434" y="6099791"/>
            <a:ext cx="12025834" cy="288925"/>
          </a:xfrm>
        </p:spPr>
        <p:txBody>
          <a:bodyPr/>
          <a:lstStyle/>
          <a:p>
            <a:r>
              <a:rPr lang="en-US" dirty="0"/>
              <a:t>MASTPAWG Meeting February 2023</a:t>
            </a:r>
          </a:p>
        </p:txBody>
      </p:sp>
      <p:sp>
        <p:nvSpPr>
          <p:cNvPr id="2" name="Untertitel 4">
            <a:extLst>
              <a:ext uri="{FF2B5EF4-FFF2-40B4-BE49-F238E27FC236}">
                <a16:creationId xmlns:a16="http://schemas.microsoft.com/office/drawing/2014/main" id="{C4672E79-29F3-BA74-DD38-E50C7A9AFC99}"/>
              </a:ext>
            </a:extLst>
          </p:cNvPr>
          <p:cNvSpPr txBox="1">
            <a:spLocks/>
          </p:cNvSpPr>
          <p:nvPr/>
        </p:nvSpPr>
        <p:spPr>
          <a:xfrm>
            <a:off x="270653" y="5810866"/>
            <a:ext cx="12025834" cy="288925"/>
          </a:xfrm>
          <a:prstGeom prst="rect">
            <a:avLst/>
          </a:prstGeom>
        </p:spPr>
        <p:txBody>
          <a:bodyPr/>
          <a:lstStyle>
            <a:lvl1pPr marL="0" indent="0" algn="ctr" defTabSz="914400" rtl="0" eaLnBrk="1" latinLnBrk="0" hangingPunct="1">
              <a:lnSpc>
                <a:spcPct val="125000"/>
              </a:lnSpc>
              <a:spcBef>
                <a:spcPts val="1000"/>
              </a:spcBef>
              <a:spcAft>
                <a:spcPts val="1000"/>
              </a:spcAft>
              <a:buSzPct val="75000"/>
              <a:buFont typeface="Arial" panose="020B0604020202020204" pitchFamily="34" charset="0"/>
              <a:buNone/>
              <a:defRPr sz="1400" b="0" i="0" kern="1200" spc="40" baseline="0">
                <a:solidFill>
                  <a:schemeClr val="tx1"/>
                </a:solidFill>
                <a:latin typeface="Arial" panose="020B0604020202020204" pitchFamily="34" charset="0"/>
                <a:ea typeface="Roboto Light" panose="02000000000000000000" pitchFamily="2" charset="0"/>
                <a:cs typeface="Arial" panose="020B0604020202020204" pitchFamily="34" charset="0"/>
              </a:defRPr>
            </a:lvl1pPr>
            <a:lvl2pPr marL="804672" indent="-320040" algn="l" defTabSz="914400" rtl="0" eaLnBrk="1" latinLnBrk="0" hangingPunct="1">
              <a:lnSpc>
                <a:spcPct val="100000"/>
              </a:lnSpc>
              <a:spcBef>
                <a:spcPts val="1000"/>
              </a:spcBef>
              <a:spcAft>
                <a:spcPts val="1000"/>
              </a:spcAft>
              <a:buSzPct val="90000"/>
              <a:buFont typeface="Arial" panose="020B0604020202020204" pitchFamily="34" charset="0"/>
              <a:buChar char="•"/>
              <a:defRPr sz="1400" b="0" i="1" kern="1200" spc="40" baseline="0">
                <a:solidFill>
                  <a:schemeClr val="tx1"/>
                </a:solidFill>
                <a:latin typeface="Roboto Medium" panose="02000000000000000000" pitchFamily="2" charset="0"/>
                <a:ea typeface="Roboto Medium" panose="02000000000000000000" pitchFamily="2" charset="0"/>
                <a:cs typeface="+mn-cs"/>
              </a:defRPr>
            </a:lvl2pPr>
            <a:lvl3pPr marL="1261872" indent="-320040" algn="l" defTabSz="914400" rtl="0" eaLnBrk="1" latinLnBrk="0" hangingPunct="1">
              <a:lnSpc>
                <a:spcPct val="100000"/>
              </a:lnSpc>
              <a:spcBef>
                <a:spcPts val="500"/>
              </a:spcBef>
              <a:buClr>
                <a:srgbClr val="ED1C24"/>
              </a:buClr>
              <a:buSzPct val="75000"/>
              <a:buFont typeface="Arial" panose="020B0604020202020204" pitchFamily="34" charset="0"/>
              <a:buChar char="•"/>
              <a:defRPr sz="1200" b="0" i="1" kern="1200" spc="40" baseline="0">
                <a:solidFill>
                  <a:schemeClr val="tx1"/>
                </a:solidFill>
                <a:latin typeface="Roboto Light" panose="02000000000000000000" pitchFamily="2" charset="0"/>
                <a:ea typeface="Roboto Light" panose="02000000000000000000" pitchFamily="2" charset="0"/>
                <a:cs typeface="+mn-cs"/>
              </a:defRPr>
            </a:lvl3pPr>
            <a:lvl4pPr marL="1600200" indent="-320040" algn="l" defTabSz="914400" rtl="0" eaLnBrk="1" latinLnBrk="0" hangingPunct="1">
              <a:lnSpc>
                <a:spcPct val="100000"/>
              </a:lnSpc>
              <a:spcBef>
                <a:spcPts val="1300"/>
              </a:spcBef>
              <a:buSzPct val="75000"/>
              <a:buFont typeface="Arial" panose="020B0604020202020204" pitchFamily="34" charset="0"/>
              <a:buChar char="•"/>
              <a:defRPr sz="1000" b="0" i="0" kern="1200" spc="40" baseline="0">
                <a:solidFill>
                  <a:schemeClr val="tx1"/>
                </a:solidFill>
                <a:latin typeface="Roboto Light" panose="02000000000000000000" pitchFamily="2" charset="0"/>
                <a:ea typeface="Roboto Light" panose="02000000000000000000" pitchFamily="2" charset="0"/>
                <a:cs typeface="+mn-cs"/>
              </a:defRPr>
            </a:lvl4pPr>
            <a:lvl5pPr marL="2057400" indent="-320040" algn="l" defTabSz="914400" rtl="0" eaLnBrk="1" latinLnBrk="0" hangingPunct="1">
              <a:lnSpc>
                <a:spcPct val="100000"/>
              </a:lnSpc>
              <a:spcBef>
                <a:spcPts val="1300"/>
              </a:spcBef>
              <a:buSzPct val="75000"/>
              <a:buFont typeface="Arial" panose="020B0604020202020204" pitchFamily="34" charset="0"/>
              <a:buChar char="•"/>
              <a:defRPr sz="800" b="0" i="0" kern="1200" spc="40" baseline="0">
                <a:solidFill>
                  <a:schemeClr val="tx1"/>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Meredith M. Daniel-Prowse – SPECTRO Analytical Instruments</a:t>
            </a:r>
          </a:p>
        </p:txBody>
      </p:sp>
    </p:spTree>
    <p:extLst>
      <p:ext uri="{BB962C8B-B14F-4D97-AF65-F5344CB8AC3E}">
        <p14:creationId xmlns:p14="http://schemas.microsoft.com/office/powerpoint/2010/main" val="4038555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CEE5DA-F493-4F91-A914-95E684C2BAC3}"/>
              </a:ext>
            </a:extLst>
          </p:cNvPr>
          <p:cNvSpPr>
            <a:spLocks noGrp="1"/>
          </p:cNvSpPr>
          <p:nvPr>
            <p:ph idx="1"/>
          </p:nvPr>
        </p:nvSpPr>
        <p:spPr/>
        <p:txBody>
          <a:bodyPr/>
          <a:lstStyle/>
          <a:p>
            <a:r>
              <a:rPr lang="en-US" dirty="0"/>
              <a:t>35 botanical reference materials were used</a:t>
            </a:r>
          </a:p>
          <a:p>
            <a:r>
              <a:rPr lang="en-US" dirty="0"/>
              <a:t>Calibration is based on Fundamental Parameters approach</a:t>
            </a:r>
          </a:p>
          <a:p>
            <a:pPr marL="0" indent="0">
              <a:buNone/>
            </a:pPr>
            <a:endParaRPr lang="en-US" dirty="0"/>
          </a:p>
          <a:p>
            <a:endParaRPr lang="en-US" dirty="0"/>
          </a:p>
        </p:txBody>
      </p:sp>
      <p:sp>
        <p:nvSpPr>
          <p:cNvPr id="2" name="Title 1">
            <a:extLst>
              <a:ext uri="{FF2B5EF4-FFF2-40B4-BE49-F238E27FC236}">
                <a16:creationId xmlns:a16="http://schemas.microsoft.com/office/drawing/2014/main" id="{378C44E7-2F74-4039-9BE5-D83A0E01AD55}"/>
              </a:ext>
            </a:extLst>
          </p:cNvPr>
          <p:cNvSpPr>
            <a:spLocks noGrp="1"/>
          </p:cNvSpPr>
          <p:nvPr>
            <p:ph type="title"/>
          </p:nvPr>
        </p:nvSpPr>
        <p:spPr/>
        <p:txBody>
          <a:bodyPr/>
          <a:lstStyle/>
          <a:p>
            <a:r>
              <a:rPr lang="en-US" dirty="0"/>
              <a:t>Calibration </a:t>
            </a:r>
          </a:p>
        </p:txBody>
      </p:sp>
      <p:graphicFrame>
        <p:nvGraphicFramePr>
          <p:cNvPr id="5" name="Table 5">
            <a:extLst>
              <a:ext uri="{FF2B5EF4-FFF2-40B4-BE49-F238E27FC236}">
                <a16:creationId xmlns:a16="http://schemas.microsoft.com/office/drawing/2014/main" id="{2CB60D56-E853-4A25-92A4-858590F478E0}"/>
              </a:ext>
            </a:extLst>
          </p:cNvPr>
          <p:cNvGraphicFramePr>
            <a:graphicFrameLocks noGrp="1"/>
          </p:cNvGraphicFramePr>
          <p:nvPr/>
        </p:nvGraphicFramePr>
        <p:xfrm>
          <a:off x="2511972" y="2272659"/>
          <a:ext cx="6681076" cy="3566160"/>
        </p:xfrm>
        <a:graphic>
          <a:graphicData uri="http://schemas.openxmlformats.org/drawingml/2006/table">
            <a:tbl>
              <a:tblPr firstRow="1" bandRow="1">
                <a:tableStyleId>{5C22544A-7EE6-4342-B048-85BDC9FD1C3A}</a:tableStyleId>
              </a:tblPr>
              <a:tblGrid>
                <a:gridCol w="1936878">
                  <a:extLst>
                    <a:ext uri="{9D8B030D-6E8A-4147-A177-3AD203B41FA5}">
                      <a16:colId xmlns:a16="http://schemas.microsoft.com/office/drawing/2014/main" val="2243962489"/>
                    </a:ext>
                  </a:extLst>
                </a:gridCol>
                <a:gridCol w="2515251">
                  <a:extLst>
                    <a:ext uri="{9D8B030D-6E8A-4147-A177-3AD203B41FA5}">
                      <a16:colId xmlns:a16="http://schemas.microsoft.com/office/drawing/2014/main" val="683747329"/>
                    </a:ext>
                  </a:extLst>
                </a:gridCol>
                <a:gridCol w="2228947">
                  <a:extLst>
                    <a:ext uri="{9D8B030D-6E8A-4147-A177-3AD203B41FA5}">
                      <a16:colId xmlns:a16="http://schemas.microsoft.com/office/drawing/2014/main" val="3143151184"/>
                    </a:ext>
                  </a:extLst>
                </a:gridCol>
              </a:tblGrid>
              <a:tr h="303363">
                <a:tc>
                  <a:txBody>
                    <a:bodyPr/>
                    <a:lstStyle/>
                    <a:p>
                      <a:pPr algn="ctr"/>
                      <a:r>
                        <a:rPr lang="en-US" dirty="0"/>
                        <a:t>Element</a:t>
                      </a:r>
                    </a:p>
                  </a:txBody>
                  <a:tcPr>
                    <a:solidFill>
                      <a:srgbClr val="4EB7A2"/>
                    </a:solidFill>
                  </a:tcPr>
                </a:tc>
                <a:tc>
                  <a:txBody>
                    <a:bodyPr/>
                    <a:lstStyle/>
                    <a:p>
                      <a:pPr algn="ctr"/>
                      <a:r>
                        <a:rPr lang="en-US" dirty="0"/>
                        <a:t>Range of Calibration (µg/g)</a:t>
                      </a:r>
                    </a:p>
                  </a:txBody>
                  <a:tcPr>
                    <a:solidFill>
                      <a:srgbClr val="4EB7A2"/>
                    </a:solidFill>
                  </a:tcPr>
                </a:tc>
                <a:tc>
                  <a:txBody>
                    <a:bodyPr/>
                    <a:lstStyle/>
                    <a:p>
                      <a:pPr algn="ctr"/>
                      <a:r>
                        <a:rPr lang="en-US" dirty="0"/>
                        <a:t>R</a:t>
                      </a:r>
                      <a:r>
                        <a:rPr lang="en-US" baseline="30000" dirty="0"/>
                        <a:t>2</a:t>
                      </a:r>
                    </a:p>
                  </a:txBody>
                  <a:tcPr>
                    <a:solidFill>
                      <a:srgbClr val="4EB7A2"/>
                    </a:solidFill>
                  </a:tcPr>
                </a:tc>
                <a:extLst>
                  <a:ext uri="{0D108BD9-81ED-4DB2-BD59-A6C34878D82A}">
                    <a16:rowId xmlns:a16="http://schemas.microsoft.com/office/drawing/2014/main" val="1920951606"/>
                  </a:ext>
                </a:extLst>
              </a:tr>
              <a:tr h="303363">
                <a:tc>
                  <a:txBody>
                    <a:bodyPr/>
                    <a:lstStyle/>
                    <a:p>
                      <a:pPr algn="ctr"/>
                      <a:r>
                        <a:rPr lang="en-US" dirty="0"/>
                        <a:t>Na</a:t>
                      </a:r>
                    </a:p>
                  </a:txBody>
                  <a:tcPr>
                    <a:solidFill>
                      <a:schemeClr val="bg1">
                        <a:lumMod val="85000"/>
                      </a:schemeClr>
                    </a:solidFill>
                  </a:tcPr>
                </a:tc>
                <a:tc>
                  <a:txBody>
                    <a:bodyPr/>
                    <a:lstStyle/>
                    <a:p>
                      <a:pPr algn="ctr"/>
                      <a:r>
                        <a:rPr lang="en-US" dirty="0"/>
                        <a:t>298.8 – 29187.8</a:t>
                      </a:r>
                    </a:p>
                  </a:txBody>
                  <a:tcPr>
                    <a:solidFill>
                      <a:schemeClr val="bg1">
                        <a:lumMod val="85000"/>
                      </a:schemeClr>
                    </a:solidFill>
                  </a:tcPr>
                </a:tc>
                <a:tc>
                  <a:txBody>
                    <a:bodyPr/>
                    <a:lstStyle/>
                    <a:p>
                      <a:pPr algn="ctr"/>
                      <a:r>
                        <a:rPr lang="en-US" dirty="0"/>
                        <a:t>0.9997</a:t>
                      </a:r>
                    </a:p>
                  </a:txBody>
                  <a:tcPr>
                    <a:solidFill>
                      <a:schemeClr val="bg1">
                        <a:lumMod val="85000"/>
                      </a:schemeClr>
                    </a:solidFill>
                  </a:tcPr>
                </a:tc>
                <a:extLst>
                  <a:ext uri="{0D108BD9-81ED-4DB2-BD59-A6C34878D82A}">
                    <a16:rowId xmlns:a16="http://schemas.microsoft.com/office/drawing/2014/main" val="2763819504"/>
                  </a:ext>
                </a:extLst>
              </a:tr>
              <a:tr h="303363">
                <a:tc>
                  <a:txBody>
                    <a:bodyPr/>
                    <a:lstStyle/>
                    <a:p>
                      <a:pPr algn="ctr"/>
                      <a:r>
                        <a:rPr lang="en-US" dirty="0"/>
                        <a:t>P</a:t>
                      </a:r>
                    </a:p>
                  </a:txBody>
                  <a:tcPr>
                    <a:solidFill>
                      <a:schemeClr val="bg1"/>
                    </a:solidFill>
                  </a:tcPr>
                </a:tc>
                <a:tc>
                  <a:txBody>
                    <a:bodyPr/>
                    <a:lstStyle/>
                    <a:p>
                      <a:pPr algn="ctr"/>
                      <a:r>
                        <a:rPr lang="en-US" dirty="0"/>
                        <a:t>665.5 – 5994.5</a:t>
                      </a:r>
                    </a:p>
                  </a:txBody>
                  <a:tcPr>
                    <a:solidFill>
                      <a:schemeClr val="bg1"/>
                    </a:solidFill>
                  </a:tcPr>
                </a:tc>
                <a:tc>
                  <a:txBody>
                    <a:bodyPr/>
                    <a:lstStyle/>
                    <a:p>
                      <a:pPr algn="ctr"/>
                      <a:r>
                        <a:rPr lang="en-US" dirty="0"/>
                        <a:t>0.9836</a:t>
                      </a:r>
                    </a:p>
                  </a:txBody>
                  <a:tcPr>
                    <a:solidFill>
                      <a:schemeClr val="bg1"/>
                    </a:solidFill>
                  </a:tcPr>
                </a:tc>
                <a:extLst>
                  <a:ext uri="{0D108BD9-81ED-4DB2-BD59-A6C34878D82A}">
                    <a16:rowId xmlns:a16="http://schemas.microsoft.com/office/drawing/2014/main" val="1745392117"/>
                  </a:ext>
                </a:extLst>
              </a:tr>
              <a:tr h="303363">
                <a:tc>
                  <a:txBody>
                    <a:bodyPr/>
                    <a:lstStyle/>
                    <a:p>
                      <a:pPr algn="ctr"/>
                      <a:r>
                        <a:rPr lang="en-US" dirty="0"/>
                        <a:t>K</a:t>
                      </a:r>
                    </a:p>
                  </a:txBody>
                  <a:tcPr>
                    <a:solidFill>
                      <a:schemeClr val="bg1">
                        <a:lumMod val="85000"/>
                      </a:schemeClr>
                    </a:solidFill>
                  </a:tcPr>
                </a:tc>
                <a:tc>
                  <a:txBody>
                    <a:bodyPr/>
                    <a:lstStyle/>
                    <a:p>
                      <a:pPr algn="ctr"/>
                      <a:r>
                        <a:rPr lang="en-US" dirty="0"/>
                        <a:t>8245.6 - 100004</a:t>
                      </a:r>
                    </a:p>
                  </a:txBody>
                  <a:tcPr>
                    <a:solidFill>
                      <a:schemeClr val="bg1">
                        <a:lumMod val="85000"/>
                      </a:schemeClr>
                    </a:solidFill>
                  </a:tcPr>
                </a:tc>
                <a:tc>
                  <a:txBody>
                    <a:bodyPr/>
                    <a:lstStyle/>
                    <a:p>
                      <a:pPr algn="ctr"/>
                      <a:r>
                        <a:rPr lang="en-US" dirty="0"/>
                        <a:t>0.9984</a:t>
                      </a:r>
                    </a:p>
                  </a:txBody>
                  <a:tcPr>
                    <a:solidFill>
                      <a:schemeClr val="bg1">
                        <a:lumMod val="85000"/>
                      </a:schemeClr>
                    </a:solidFill>
                  </a:tcPr>
                </a:tc>
                <a:extLst>
                  <a:ext uri="{0D108BD9-81ED-4DB2-BD59-A6C34878D82A}">
                    <a16:rowId xmlns:a16="http://schemas.microsoft.com/office/drawing/2014/main" val="4204575426"/>
                  </a:ext>
                </a:extLst>
              </a:tr>
              <a:tr h="303363">
                <a:tc>
                  <a:txBody>
                    <a:bodyPr/>
                    <a:lstStyle/>
                    <a:p>
                      <a:pPr algn="ctr"/>
                      <a:r>
                        <a:rPr lang="en-US" dirty="0"/>
                        <a:t>Ca</a:t>
                      </a:r>
                    </a:p>
                  </a:txBody>
                  <a:tcPr>
                    <a:solidFill>
                      <a:schemeClr val="bg1"/>
                    </a:solidFill>
                  </a:tcPr>
                </a:tc>
                <a:tc>
                  <a:txBody>
                    <a:bodyPr/>
                    <a:lstStyle/>
                    <a:p>
                      <a:pPr algn="ctr"/>
                      <a:r>
                        <a:rPr lang="en-US" dirty="0"/>
                        <a:t>1672.7 – 31828.4</a:t>
                      </a:r>
                    </a:p>
                  </a:txBody>
                  <a:tcPr>
                    <a:solidFill>
                      <a:schemeClr val="bg1"/>
                    </a:solidFill>
                  </a:tcPr>
                </a:tc>
                <a:tc>
                  <a:txBody>
                    <a:bodyPr/>
                    <a:lstStyle/>
                    <a:p>
                      <a:pPr algn="ctr"/>
                      <a:r>
                        <a:rPr lang="en-US" dirty="0"/>
                        <a:t>0.9941</a:t>
                      </a:r>
                    </a:p>
                  </a:txBody>
                  <a:tcPr>
                    <a:solidFill>
                      <a:schemeClr val="bg1"/>
                    </a:solidFill>
                  </a:tcPr>
                </a:tc>
                <a:extLst>
                  <a:ext uri="{0D108BD9-81ED-4DB2-BD59-A6C34878D82A}">
                    <a16:rowId xmlns:a16="http://schemas.microsoft.com/office/drawing/2014/main" val="962686718"/>
                  </a:ext>
                </a:extLst>
              </a:tr>
              <a:tr h="303363">
                <a:tc>
                  <a:txBody>
                    <a:bodyPr/>
                    <a:lstStyle/>
                    <a:p>
                      <a:pPr algn="ctr"/>
                      <a:r>
                        <a:rPr lang="en-US" dirty="0"/>
                        <a:t>Mn</a:t>
                      </a:r>
                    </a:p>
                  </a:txBody>
                  <a:tcPr>
                    <a:solidFill>
                      <a:schemeClr val="bg1">
                        <a:lumMod val="85000"/>
                      </a:schemeClr>
                    </a:solidFill>
                  </a:tcPr>
                </a:tc>
                <a:tc>
                  <a:txBody>
                    <a:bodyPr/>
                    <a:lstStyle/>
                    <a:p>
                      <a:pPr algn="ctr"/>
                      <a:r>
                        <a:rPr lang="en-US" dirty="0"/>
                        <a:t>33.8 – 738.1</a:t>
                      </a:r>
                    </a:p>
                  </a:txBody>
                  <a:tcPr>
                    <a:solidFill>
                      <a:schemeClr val="bg1">
                        <a:lumMod val="85000"/>
                      </a:schemeClr>
                    </a:solidFill>
                  </a:tcPr>
                </a:tc>
                <a:tc>
                  <a:txBody>
                    <a:bodyPr/>
                    <a:lstStyle/>
                    <a:p>
                      <a:pPr algn="ctr"/>
                      <a:r>
                        <a:rPr lang="en-US" dirty="0"/>
                        <a:t>0.9993</a:t>
                      </a:r>
                    </a:p>
                  </a:txBody>
                  <a:tcPr>
                    <a:solidFill>
                      <a:schemeClr val="bg1">
                        <a:lumMod val="85000"/>
                      </a:schemeClr>
                    </a:solidFill>
                  </a:tcPr>
                </a:tc>
                <a:extLst>
                  <a:ext uri="{0D108BD9-81ED-4DB2-BD59-A6C34878D82A}">
                    <a16:rowId xmlns:a16="http://schemas.microsoft.com/office/drawing/2014/main" val="4237434367"/>
                  </a:ext>
                </a:extLst>
              </a:tr>
              <a:tr h="303363">
                <a:tc>
                  <a:txBody>
                    <a:bodyPr/>
                    <a:lstStyle/>
                    <a:p>
                      <a:pPr algn="ctr"/>
                      <a:r>
                        <a:rPr lang="en-US" dirty="0"/>
                        <a:t>Fe</a:t>
                      </a:r>
                    </a:p>
                  </a:txBody>
                  <a:tcPr>
                    <a:solidFill>
                      <a:schemeClr val="bg1"/>
                    </a:solidFill>
                  </a:tcPr>
                </a:tc>
                <a:tc>
                  <a:txBody>
                    <a:bodyPr/>
                    <a:lstStyle/>
                    <a:p>
                      <a:pPr algn="ctr"/>
                      <a:r>
                        <a:rPr lang="en-US" dirty="0"/>
                        <a:t>74.4 – 4241.8</a:t>
                      </a:r>
                    </a:p>
                  </a:txBody>
                  <a:tcPr>
                    <a:solidFill>
                      <a:schemeClr val="bg1"/>
                    </a:solidFill>
                  </a:tcPr>
                </a:tc>
                <a:tc>
                  <a:txBody>
                    <a:bodyPr/>
                    <a:lstStyle/>
                    <a:p>
                      <a:pPr algn="ctr"/>
                      <a:r>
                        <a:rPr lang="en-US" dirty="0"/>
                        <a:t>0.9998</a:t>
                      </a:r>
                    </a:p>
                  </a:txBody>
                  <a:tcPr>
                    <a:solidFill>
                      <a:schemeClr val="bg1"/>
                    </a:solidFill>
                  </a:tcPr>
                </a:tc>
                <a:extLst>
                  <a:ext uri="{0D108BD9-81ED-4DB2-BD59-A6C34878D82A}">
                    <a16:rowId xmlns:a16="http://schemas.microsoft.com/office/drawing/2014/main" val="3983327300"/>
                  </a:ext>
                </a:extLst>
              </a:tr>
              <a:tr h="303363">
                <a:tc>
                  <a:txBody>
                    <a:bodyPr/>
                    <a:lstStyle/>
                    <a:p>
                      <a:pPr algn="ctr"/>
                      <a:r>
                        <a:rPr lang="en-US" dirty="0"/>
                        <a:t>Cu</a:t>
                      </a:r>
                    </a:p>
                  </a:txBody>
                  <a:tcPr>
                    <a:solidFill>
                      <a:schemeClr val="bg1">
                        <a:lumMod val="85000"/>
                      </a:schemeClr>
                    </a:solidFill>
                  </a:tcPr>
                </a:tc>
                <a:tc>
                  <a:txBody>
                    <a:bodyPr/>
                    <a:lstStyle/>
                    <a:p>
                      <a:pPr algn="ctr"/>
                      <a:r>
                        <a:rPr lang="en-US" dirty="0"/>
                        <a:t>1.9 – 83.3</a:t>
                      </a:r>
                    </a:p>
                  </a:txBody>
                  <a:tcPr>
                    <a:solidFill>
                      <a:schemeClr val="bg1">
                        <a:lumMod val="85000"/>
                      </a:schemeClr>
                    </a:solidFill>
                  </a:tcPr>
                </a:tc>
                <a:tc>
                  <a:txBody>
                    <a:bodyPr/>
                    <a:lstStyle/>
                    <a:p>
                      <a:pPr algn="ctr"/>
                      <a:r>
                        <a:rPr lang="en-US" dirty="0"/>
                        <a:t>0.9975</a:t>
                      </a:r>
                    </a:p>
                  </a:txBody>
                  <a:tcPr>
                    <a:solidFill>
                      <a:schemeClr val="bg1">
                        <a:lumMod val="85000"/>
                      </a:schemeClr>
                    </a:solidFill>
                  </a:tcPr>
                </a:tc>
                <a:extLst>
                  <a:ext uri="{0D108BD9-81ED-4DB2-BD59-A6C34878D82A}">
                    <a16:rowId xmlns:a16="http://schemas.microsoft.com/office/drawing/2014/main" val="2980678905"/>
                  </a:ext>
                </a:extLst>
              </a:tr>
              <a:tr h="303363">
                <a:tc>
                  <a:txBody>
                    <a:bodyPr/>
                    <a:lstStyle/>
                    <a:p>
                      <a:pPr algn="ctr"/>
                      <a:r>
                        <a:rPr lang="en-US" dirty="0"/>
                        <a:t>Zn</a:t>
                      </a:r>
                    </a:p>
                  </a:txBody>
                  <a:tcPr>
                    <a:solidFill>
                      <a:schemeClr val="bg1"/>
                    </a:solidFill>
                  </a:tcPr>
                </a:tc>
                <a:tc>
                  <a:txBody>
                    <a:bodyPr/>
                    <a:lstStyle/>
                    <a:p>
                      <a:pPr algn="ctr"/>
                      <a:r>
                        <a:rPr lang="en-US" dirty="0"/>
                        <a:t>18.3 – 266.1</a:t>
                      </a:r>
                    </a:p>
                  </a:txBody>
                  <a:tcPr>
                    <a:solidFill>
                      <a:schemeClr val="bg1"/>
                    </a:solidFill>
                  </a:tcPr>
                </a:tc>
                <a:tc>
                  <a:txBody>
                    <a:bodyPr/>
                    <a:lstStyle/>
                    <a:p>
                      <a:pPr algn="ctr"/>
                      <a:r>
                        <a:rPr lang="en-US" dirty="0"/>
                        <a:t>0.9985</a:t>
                      </a:r>
                    </a:p>
                  </a:txBody>
                  <a:tcPr>
                    <a:solidFill>
                      <a:schemeClr val="bg1"/>
                    </a:solidFill>
                  </a:tcPr>
                </a:tc>
                <a:extLst>
                  <a:ext uri="{0D108BD9-81ED-4DB2-BD59-A6C34878D82A}">
                    <a16:rowId xmlns:a16="http://schemas.microsoft.com/office/drawing/2014/main" val="3100926068"/>
                  </a:ext>
                </a:extLst>
              </a:tr>
            </a:tbl>
          </a:graphicData>
        </a:graphic>
      </p:graphicFrame>
    </p:spTree>
    <p:extLst>
      <p:ext uri="{BB962C8B-B14F-4D97-AF65-F5344CB8AC3E}">
        <p14:creationId xmlns:p14="http://schemas.microsoft.com/office/powerpoint/2010/main" val="268557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55D21-3B59-4DD6-8C1E-9990134C27A7}"/>
              </a:ext>
            </a:extLst>
          </p:cNvPr>
          <p:cNvSpPr>
            <a:spLocks noGrp="1"/>
          </p:cNvSpPr>
          <p:nvPr>
            <p:ph type="title"/>
          </p:nvPr>
        </p:nvSpPr>
        <p:spPr/>
        <p:txBody>
          <a:bodyPr/>
          <a:lstStyle/>
          <a:p>
            <a:r>
              <a:rPr lang="en-US" dirty="0"/>
              <a:t>Correlation Plots </a:t>
            </a:r>
          </a:p>
        </p:txBody>
      </p:sp>
      <p:pic>
        <p:nvPicPr>
          <p:cNvPr id="3" name="Picture 2">
            <a:extLst>
              <a:ext uri="{FF2B5EF4-FFF2-40B4-BE49-F238E27FC236}">
                <a16:creationId xmlns:a16="http://schemas.microsoft.com/office/drawing/2014/main" id="{A338242A-4265-4307-9326-E31635998FEA}"/>
              </a:ext>
            </a:extLst>
          </p:cNvPr>
          <p:cNvPicPr>
            <a:picLocks noChangeAspect="1"/>
          </p:cNvPicPr>
          <p:nvPr/>
        </p:nvPicPr>
        <p:blipFill>
          <a:blip r:embed="rId3"/>
          <a:stretch>
            <a:fillRect/>
          </a:stretch>
        </p:blipFill>
        <p:spPr>
          <a:xfrm>
            <a:off x="1170594" y="879675"/>
            <a:ext cx="9692446" cy="4629874"/>
          </a:xfrm>
          <a:prstGeom prst="rect">
            <a:avLst/>
          </a:prstGeom>
        </p:spPr>
      </p:pic>
    </p:spTree>
    <p:extLst>
      <p:ext uri="{BB962C8B-B14F-4D97-AF65-F5344CB8AC3E}">
        <p14:creationId xmlns:p14="http://schemas.microsoft.com/office/powerpoint/2010/main" val="738648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4615C-EC4B-4422-B9C6-D1310B8EAFBC}"/>
              </a:ext>
            </a:extLst>
          </p:cNvPr>
          <p:cNvSpPr>
            <a:spLocks noGrp="1"/>
          </p:cNvSpPr>
          <p:nvPr>
            <p:ph type="title"/>
          </p:nvPr>
        </p:nvSpPr>
        <p:spPr/>
        <p:txBody>
          <a:bodyPr/>
          <a:lstStyle/>
          <a:p>
            <a:r>
              <a:rPr lang="en-US" dirty="0"/>
              <a:t>Correlation Plots</a:t>
            </a:r>
          </a:p>
        </p:txBody>
      </p:sp>
      <p:pic>
        <p:nvPicPr>
          <p:cNvPr id="6" name="Picture 5">
            <a:extLst>
              <a:ext uri="{FF2B5EF4-FFF2-40B4-BE49-F238E27FC236}">
                <a16:creationId xmlns:a16="http://schemas.microsoft.com/office/drawing/2014/main" id="{651CDC53-E910-4B98-85E4-622D0D289623}"/>
              </a:ext>
            </a:extLst>
          </p:cNvPr>
          <p:cNvPicPr>
            <a:picLocks noChangeAspect="1"/>
          </p:cNvPicPr>
          <p:nvPr/>
        </p:nvPicPr>
        <p:blipFill>
          <a:blip r:embed="rId3"/>
          <a:stretch>
            <a:fillRect/>
          </a:stretch>
        </p:blipFill>
        <p:spPr>
          <a:xfrm>
            <a:off x="1449591" y="1122744"/>
            <a:ext cx="9525446" cy="4502552"/>
          </a:xfrm>
          <a:prstGeom prst="rect">
            <a:avLst/>
          </a:prstGeom>
        </p:spPr>
      </p:pic>
    </p:spTree>
    <p:extLst>
      <p:ext uri="{BB962C8B-B14F-4D97-AF65-F5344CB8AC3E}">
        <p14:creationId xmlns:p14="http://schemas.microsoft.com/office/powerpoint/2010/main" val="386352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938E043-C853-4E5A-935F-4F06529C1406}"/>
              </a:ext>
            </a:extLst>
          </p:cNvPr>
          <p:cNvPicPr>
            <a:picLocks noGrp="1" noChangeAspect="1"/>
          </p:cNvPicPr>
          <p:nvPr>
            <p:ph idx="1"/>
          </p:nvPr>
        </p:nvPicPr>
        <p:blipFill>
          <a:blip r:embed="rId3"/>
          <a:stretch>
            <a:fillRect/>
          </a:stretch>
        </p:blipFill>
        <p:spPr>
          <a:xfrm>
            <a:off x="318099" y="864000"/>
            <a:ext cx="11381901" cy="5189959"/>
          </a:xfrm>
          <a:prstGeom prst="rect">
            <a:avLst/>
          </a:prstGeom>
        </p:spPr>
      </p:pic>
      <p:sp>
        <p:nvSpPr>
          <p:cNvPr id="2" name="Title 1">
            <a:extLst>
              <a:ext uri="{FF2B5EF4-FFF2-40B4-BE49-F238E27FC236}">
                <a16:creationId xmlns:a16="http://schemas.microsoft.com/office/drawing/2014/main" id="{EC98BFF3-066F-4237-9252-4BA9E5619173}"/>
              </a:ext>
            </a:extLst>
          </p:cNvPr>
          <p:cNvSpPr>
            <a:spLocks noGrp="1"/>
          </p:cNvSpPr>
          <p:nvPr>
            <p:ph type="title"/>
          </p:nvPr>
        </p:nvSpPr>
        <p:spPr/>
        <p:txBody>
          <a:bodyPr/>
          <a:lstStyle/>
          <a:p>
            <a:r>
              <a:rPr lang="en-US" dirty="0"/>
              <a:t>Validation – Raye Grass WEPAL IPE 154</a:t>
            </a:r>
          </a:p>
        </p:txBody>
      </p:sp>
      <p:sp>
        <p:nvSpPr>
          <p:cNvPr id="10" name="TextBox 9">
            <a:extLst>
              <a:ext uri="{FF2B5EF4-FFF2-40B4-BE49-F238E27FC236}">
                <a16:creationId xmlns:a16="http://schemas.microsoft.com/office/drawing/2014/main" id="{974FAE60-3181-4D32-A8BF-90C74CD2292B}"/>
              </a:ext>
            </a:extLst>
          </p:cNvPr>
          <p:cNvSpPr txBox="1"/>
          <p:nvPr/>
        </p:nvSpPr>
        <p:spPr>
          <a:xfrm>
            <a:off x="1233992" y="6053959"/>
            <a:ext cx="3048527" cy="307777"/>
          </a:xfrm>
          <a:prstGeom prst="rect">
            <a:avLst/>
          </a:prstGeom>
          <a:noFill/>
        </p:spPr>
        <p:txBody>
          <a:bodyPr wrap="none" rtlCol="0">
            <a:spAutoFit/>
          </a:bodyPr>
          <a:lstStyle/>
          <a:p>
            <a:r>
              <a:rPr lang="en-US" sz="1400" i="1" dirty="0"/>
              <a:t>Informational values are shown in italic</a:t>
            </a:r>
          </a:p>
        </p:txBody>
      </p:sp>
    </p:spTree>
    <p:extLst>
      <p:ext uri="{BB962C8B-B14F-4D97-AF65-F5344CB8AC3E}">
        <p14:creationId xmlns:p14="http://schemas.microsoft.com/office/powerpoint/2010/main" val="2029085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B26099-DEFD-4286-AB7B-394E9566CC76}"/>
              </a:ext>
            </a:extLst>
          </p:cNvPr>
          <p:cNvPicPr>
            <a:picLocks noGrp="1" noChangeAspect="1"/>
          </p:cNvPicPr>
          <p:nvPr>
            <p:ph idx="1"/>
          </p:nvPr>
        </p:nvPicPr>
        <p:blipFill>
          <a:blip r:embed="rId3"/>
          <a:stretch>
            <a:fillRect/>
          </a:stretch>
        </p:blipFill>
        <p:spPr>
          <a:xfrm>
            <a:off x="506529" y="956547"/>
            <a:ext cx="11178941" cy="5097412"/>
          </a:xfrm>
          <a:prstGeom prst="rect">
            <a:avLst/>
          </a:prstGeom>
        </p:spPr>
      </p:pic>
      <p:sp>
        <p:nvSpPr>
          <p:cNvPr id="2" name="Title 1">
            <a:extLst>
              <a:ext uri="{FF2B5EF4-FFF2-40B4-BE49-F238E27FC236}">
                <a16:creationId xmlns:a16="http://schemas.microsoft.com/office/drawing/2014/main" id="{F54680CA-B577-4E5E-881C-C6E2DA6490B5}"/>
              </a:ext>
            </a:extLst>
          </p:cNvPr>
          <p:cNvSpPr>
            <a:spLocks noGrp="1"/>
          </p:cNvSpPr>
          <p:nvPr>
            <p:ph type="title"/>
          </p:nvPr>
        </p:nvSpPr>
        <p:spPr/>
        <p:txBody>
          <a:bodyPr/>
          <a:lstStyle/>
          <a:p>
            <a:r>
              <a:rPr lang="en-US" dirty="0"/>
              <a:t>Validation – Spinach Leaves - NIST 1570a </a:t>
            </a:r>
          </a:p>
        </p:txBody>
      </p:sp>
      <p:sp>
        <p:nvSpPr>
          <p:cNvPr id="6" name="TextBox 5">
            <a:extLst>
              <a:ext uri="{FF2B5EF4-FFF2-40B4-BE49-F238E27FC236}">
                <a16:creationId xmlns:a16="http://schemas.microsoft.com/office/drawing/2014/main" id="{28E81006-8086-4C1C-9293-074CEE339735}"/>
              </a:ext>
            </a:extLst>
          </p:cNvPr>
          <p:cNvSpPr txBox="1"/>
          <p:nvPr/>
        </p:nvSpPr>
        <p:spPr>
          <a:xfrm>
            <a:off x="1233992" y="6053959"/>
            <a:ext cx="3048527" cy="307777"/>
          </a:xfrm>
          <a:prstGeom prst="rect">
            <a:avLst/>
          </a:prstGeom>
          <a:noFill/>
        </p:spPr>
        <p:txBody>
          <a:bodyPr wrap="none" rtlCol="0">
            <a:spAutoFit/>
          </a:bodyPr>
          <a:lstStyle/>
          <a:p>
            <a:r>
              <a:rPr lang="en-US" sz="1400" i="1" dirty="0"/>
              <a:t>Informational values are shown in italic</a:t>
            </a:r>
          </a:p>
        </p:txBody>
      </p:sp>
    </p:spTree>
    <p:extLst>
      <p:ext uri="{BB962C8B-B14F-4D97-AF65-F5344CB8AC3E}">
        <p14:creationId xmlns:p14="http://schemas.microsoft.com/office/powerpoint/2010/main" val="200067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087F48-D0E0-4FD5-A455-163910643291}"/>
              </a:ext>
            </a:extLst>
          </p:cNvPr>
          <p:cNvSpPr>
            <a:spLocks noGrp="1"/>
          </p:cNvSpPr>
          <p:nvPr>
            <p:ph idx="1"/>
          </p:nvPr>
        </p:nvSpPr>
        <p:spPr/>
        <p:txBody>
          <a:bodyPr/>
          <a:lstStyle/>
          <a:p>
            <a:r>
              <a:rPr lang="en-US" dirty="0"/>
              <a:t>Repeatability conducted on NIST 1570a </a:t>
            </a:r>
          </a:p>
          <a:p>
            <a:endParaRPr lang="en-US" dirty="0"/>
          </a:p>
          <a:p>
            <a:endParaRPr lang="en-US" dirty="0"/>
          </a:p>
        </p:txBody>
      </p:sp>
      <p:sp>
        <p:nvSpPr>
          <p:cNvPr id="2" name="Title 1">
            <a:extLst>
              <a:ext uri="{FF2B5EF4-FFF2-40B4-BE49-F238E27FC236}">
                <a16:creationId xmlns:a16="http://schemas.microsoft.com/office/drawing/2014/main" id="{7FA1DC7E-6508-43F1-9987-3228E55DCA74}"/>
              </a:ext>
            </a:extLst>
          </p:cNvPr>
          <p:cNvSpPr>
            <a:spLocks noGrp="1"/>
          </p:cNvSpPr>
          <p:nvPr>
            <p:ph type="title"/>
          </p:nvPr>
        </p:nvSpPr>
        <p:spPr/>
        <p:txBody>
          <a:bodyPr/>
          <a:lstStyle/>
          <a:p>
            <a:r>
              <a:rPr lang="en-US" dirty="0"/>
              <a:t>Precision </a:t>
            </a:r>
          </a:p>
        </p:txBody>
      </p:sp>
      <p:pic>
        <p:nvPicPr>
          <p:cNvPr id="6" name="Picture 5">
            <a:extLst>
              <a:ext uri="{FF2B5EF4-FFF2-40B4-BE49-F238E27FC236}">
                <a16:creationId xmlns:a16="http://schemas.microsoft.com/office/drawing/2014/main" id="{25015C04-C944-4BEF-A6C1-AB79442181D0}"/>
              </a:ext>
            </a:extLst>
          </p:cNvPr>
          <p:cNvPicPr>
            <a:picLocks noChangeAspect="1"/>
          </p:cNvPicPr>
          <p:nvPr/>
        </p:nvPicPr>
        <p:blipFill>
          <a:blip r:embed="rId3"/>
          <a:stretch>
            <a:fillRect/>
          </a:stretch>
        </p:blipFill>
        <p:spPr>
          <a:xfrm>
            <a:off x="720000" y="1779396"/>
            <a:ext cx="10716096" cy="3777343"/>
          </a:xfrm>
          <a:prstGeom prst="rect">
            <a:avLst/>
          </a:prstGeom>
        </p:spPr>
      </p:pic>
    </p:spTree>
    <p:extLst>
      <p:ext uri="{BB962C8B-B14F-4D97-AF65-F5344CB8AC3E}">
        <p14:creationId xmlns:p14="http://schemas.microsoft.com/office/powerpoint/2010/main" val="2616530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6917B18-5717-4CD1-8DD6-3AA950A5BAF0}"/>
              </a:ext>
            </a:extLst>
          </p:cNvPr>
          <p:cNvSpPr>
            <a:spLocks noGrp="1"/>
          </p:cNvSpPr>
          <p:nvPr>
            <p:ph idx="1"/>
          </p:nvPr>
        </p:nvSpPr>
        <p:spPr>
          <a:xfrm>
            <a:off x="289601" y="1056637"/>
            <a:ext cx="10800000" cy="5040000"/>
          </a:xfrm>
        </p:spPr>
        <p:txBody>
          <a:bodyPr/>
          <a:lstStyle/>
          <a:p>
            <a:r>
              <a:rPr lang="en-US" dirty="0"/>
              <a:t>ED-XRF is suitable for the analysis of plant tissues.</a:t>
            </a:r>
          </a:p>
          <a:p>
            <a:r>
              <a:rPr lang="en-US" dirty="0"/>
              <a:t>SPECTRO XEPOS provides</a:t>
            </a:r>
          </a:p>
          <a:p>
            <a:pPr lvl="1"/>
            <a:r>
              <a:rPr lang="en-US" dirty="0"/>
              <a:t>Fast</a:t>
            </a:r>
          </a:p>
          <a:p>
            <a:pPr lvl="1"/>
            <a:r>
              <a:rPr lang="en-US" dirty="0"/>
              <a:t>Accurate</a:t>
            </a:r>
          </a:p>
          <a:p>
            <a:pPr lvl="1"/>
            <a:r>
              <a:rPr lang="en-US" dirty="0"/>
              <a:t>Nondestructive</a:t>
            </a:r>
          </a:p>
          <a:p>
            <a:pPr lvl="1"/>
            <a:r>
              <a:rPr lang="en-US" dirty="0"/>
              <a:t>High Precision Analysis</a:t>
            </a:r>
          </a:p>
          <a:p>
            <a:pPr marL="457200" lvl="1" indent="0">
              <a:buNone/>
            </a:pPr>
            <a:endParaRPr lang="en-US" dirty="0"/>
          </a:p>
          <a:p>
            <a:pPr marL="457200" lvl="1" indent="0">
              <a:buNone/>
            </a:pPr>
            <a:r>
              <a:rPr lang="en-US" dirty="0"/>
              <a:t>Required for: </a:t>
            </a:r>
          </a:p>
          <a:p>
            <a:pPr marL="457200" lvl="1" indent="0">
              <a:buNone/>
            </a:pPr>
            <a:endParaRPr lang="en-US" sz="1000" dirty="0"/>
          </a:p>
          <a:p>
            <a:pPr lvl="1">
              <a:buFont typeface="Arial" panose="020B0604020202020204" pitchFamily="34" charset="0"/>
              <a:buChar char="•"/>
            </a:pPr>
            <a:r>
              <a:rPr lang="en-US" dirty="0"/>
              <a:t>Primary nutrients of P and K</a:t>
            </a:r>
          </a:p>
          <a:p>
            <a:pPr lvl="1">
              <a:buFont typeface="Arial" panose="020B0604020202020204" pitchFamily="34" charset="0"/>
              <a:buChar char="•"/>
            </a:pPr>
            <a:r>
              <a:rPr lang="en-US" dirty="0"/>
              <a:t>Secondary Macronutrients – Ca, Mg, S</a:t>
            </a:r>
          </a:p>
          <a:p>
            <a:pPr lvl="1">
              <a:buFont typeface="Arial" panose="020B0604020202020204" pitchFamily="34" charset="0"/>
              <a:buChar char="•"/>
            </a:pPr>
            <a:r>
              <a:rPr lang="de-DE" dirty="0" err="1"/>
              <a:t>Micronutrients</a:t>
            </a:r>
            <a:r>
              <a:rPr lang="de-DE" dirty="0"/>
              <a:t> (</a:t>
            </a:r>
            <a:r>
              <a:rPr lang="de-DE" dirty="0" err="1"/>
              <a:t>except</a:t>
            </a:r>
            <a:r>
              <a:rPr lang="de-DE" dirty="0"/>
              <a:t> B)</a:t>
            </a:r>
          </a:p>
          <a:p>
            <a:pPr lvl="1">
              <a:buFont typeface="Arial" panose="020B0604020202020204" pitchFamily="34" charset="0"/>
              <a:buChar char="•"/>
            </a:pPr>
            <a:r>
              <a:rPr lang="de-DE" dirty="0"/>
              <a:t>As </a:t>
            </a:r>
            <a:r>
              <a:rPr lang="de-DE" dirty="0" err="1"/>
              <a:t>well</a:t>
            </a:r>
            <a:r>
              <a:rPr lang="de-DE" dirty="0"/>
              <a:t> </a:t>
            </a:r>
            <a:r>
              <a:rPr lang="de-DE" dirty="0" err="1"/>
              <a:t>as</a:t>
            </a:r>
            <a:r>
              <a:rPr lang="de-DE" dirty="0"/>
              <a:t> possible </a:t>
            </a:r>
            <a:r>
              <a:rPr lang="de-DE" dirty="0" err="1"/>
              <a:t>toxic</a:t>
            </a:r>
            <a:r>
              <a:rPr lang="de-DE" dirty="0"/>
              <a:t> </a:t>
            </a:r>
            <a:r>
              <a:rPr lang="de-DE" dirty="0" err="1"/>
              <a:t>elements</a:t>
            </a:r>
            <a:endParaRPr lang="en-US" dirty="0"/>
          </a:p>
        </p:txBody>
      </p:sp>
      <p:sp>
        <p:nvSpPr>
          <p:cNvPr id="2" name="Titel 1">
            <a:extLst>
              <a:ext uri="{FF2B5EF4-FFF2-40B4-BE49-F238E27FC236}">
                <a16:creationId xmlns:a16="http://schemas.microsoft.com/office/drawing/2014/main" id="{2D74203E-9093-43A9-9BA8-170DD6312991}"/>
              </a:ext>
            </a:extLst>
          </p:cNvPr>
          <p:cNvSpPr>
            <a:spLocks noGrp="1"/>
          </p:cNvSpPr>
          <p:nvPr>
            <p:ph type="title"/>
          </p:nvPr>
        </p:nvSpPr>
        <p:spPr/>
        <p:txBody>
          <a:bodyPr/>
          <a:lstStyle/>
          <a:p>
            <a:r>
              <a:rPr lang="de-DE" dirty="0"/>
              <a:t>Summary</a:t>
            </a:r>
          </a:p>
        </p:txBody>
      </p:sp>
      <p:pic>
        <p:nvPicPr>
          <p:cNvPr id="6" name="Content Placeholder 5" descr="A large green field with trees in the background&#10;&#10;Description automatically generated">
            <a:extLst>
              <a:ext uri="{FF2B5EF4-FFF2-40B4-BE49-F238E27FC236}">
                <a16:creationId xmlns:a16="http://schemas.microsoft.com/office/drawing/2014/main" id="{EB80E1EA-26A9-499F-BCB2-F673C72C6AAB}"/>
              </a:ext>
            </a:extLst>
          </p:cNvPr>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502400" y="1679575"/>
            <a:ext cx="5689600" cy="3794125"/>
          </a:xfrm>
          <a:prstGeom prst="rect">
            <a:avLst/>
          </a:prstGeom>
        </p:spPr>
      </p:pic>
    </p:spTree>
    <p:extLst>
      <p:ext uri="{BB962C8B-B14F-4D97-AF65-F5344CB8AC3E}">
        <p14:creationId xmlns:p14="http://schemas.microsoft.com/office/powerpoint/2010/main" val="386262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A31C6E-B418-FA83-CADF-7D2FF2FB73C5}"/>
              </a:ext>
            </a:extLst>
          </p:cNvPr>
          <p:cNvSpPr>
            <a:spLocks noGrp="1"/>
          </p:cNvSpPr>
          <p:nvPr>
            <p:ph type="title"/>
          </p:nvPr>
        </p:nvSpPr>
        <p:spPr/>
        <p:txBody>
          <a:bodyPr/>
          <a:lstStyle/>
          <a:p>
            <a:br>
              <a:rPr lang="en-US" b="1" i="0" dirty="0">
                <a:solidFill>
                  <a:schemeClr val="tx1"/>
                </a:solidFill>
              </a:rPr>
            </a:br>
            <a:endParaRPr lang="en-US" dirty="0"/>
          </a:p>
        </p:txBody>
      </p:sp>
      <p:sp>
        <p:nvSpPr>
          <p:cNvPr id="2" name="Content Placeholder 1">
            <a:extLst>
              <a:ext uri="{FF2B5EF4-FFF2-40B4-BE49-F238E27FC236}">
                <a16:creationId xmlns:a16="http://schemas.microsoft.com/office/drawing/2014/main" id="{FE93AFE5-B119-ACE1-0748-72F27F5A2FB2}"/>
              </a:ext>
            </a:extLst>
          </p:cNvPr>
          <p:cNvSpPr>
            <a:spLocks noGrp="1"/>
          </p:cNvSpPr>
          <p:nvPr>
            <p:ph idx="4294967295"/>
          </p:nvPr>
        </p:nvSpPr>
        <p:spPr>
          <a:xfrm>
            <a:off x="720000" y="517450"/>
            <a:ext cx="10799762" cy="5602363"/>
          </a:xfrm>
          <a:prstGeom prst="rect">
            <a:avLst/>
          </a:prstGeom>
        </p:spPr>
        <p:txBody>
          <a:bodyPr/>
          <a:lstStyle/>
          <a:p>
            <a:pPr marL="0" indent="0" algn="ctr">
              <a:buNone/>
            </a:pPr>
            <a:r>
              <a:rPr kumimoji="0" lang="en-US" sz="2800" b="1" i="0" u="none" strike="noStrike" kern="1200" cap="all" spc="4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ICP Analysis of Soils using </a:t>
            </a:r>
          </a:p>
          <a:p>
            <a:pPr marL="0" indent="0" algn="ctr">
              <a:buNone/>
            </a:pPr>
            <a:r>
              <a:rPr kumimoji="0" lang="en-US" sz="2800" b="1" i="0" u="none" strike="noStrike" kern="1200" cap="all" spc="40" normalizeH="0" baseline="0" noProof="0" dirty="0">
                <a:ln>
                  <a:noFill/>
                </a:ln>
                <a:solidFill>
                  <a:srgbClr val="000000"/>
                </a:solidFill>
                <a:effectLst/>
                <a:uLnTx/>
                <a:uFillTx/>
                <a:latin typeface="Arial" panose="020B0604020202020204" pitchFamily="34" charset="0"/>
                <a:ea typeface="Roboto" panose="02000000000000000000" pitchFamily="2" charset="0"/>
                <a:cs typeface="Arial" panose="020B0604020202020204" pitchFamily="34" charset="0"/>
              </a:rPr>
              <a:t>DSOI (Dual Side-On Interface)</a:t>
            </a:r>
            <a:endParaRPr lang="en-US" b="1" i="0" dirty="0">
              <a:solidFill>
                <a:schemeClr val="tx1"/>
              </a:solidFill>
            </a:endParaRPr>
          </a:p>
        </p:txBody>
      </p:sp>
      <p:pic>
        <p:nvPicPr>
          <p:cNvPr id="3" name="Picture 2">
            <a:extLst>
              <a:ext uri="{FF2B5EF4-FFF2-40B4-BE49-F238E27FC236}">
                <a16:creationId xmlns:a16="http://schemas.microsoft.com/office/drawing/2014/main" id="{FD36DB57-F2F3-0151-ED57-E687B8F6E4CB}"/>
              </a:ext>
            </a:extLst>
          </p:cNvPr>
          <p:cNvPicPr>
            <a:picLocks noChangeAspect="1"/>
          </p:cNvPicPr>
          <p:nvPr/>
        </p:nvPicPr>
        <p:blipFill>
          <a:blip r:embed="rId2"/>
          <a:stretch>
            <a:fillRect/>
          </a:stretch>
        </p:blipFill>
        <p:spPr>
          <a:xfrm>
            <a:off x="4460242" y="2207130"/>
            <a:ext cx="2871465" cy="3828620"/>
          </a:xfrm>
          <a:prstGeom prst="rect">
            <a:avLst/>
          </a:prstGeom>
        </p:spPr>
      </p:pic>
      <p:pic>
        <p:nvPicPr>
          <p:cNvPr id="8" name="Picture 7">
            <a:extLst>
              <a:ext uri="{FF2B5EF4-FFF2-40B4-BE49-F238E27FC236}">
                <a16:creationId xmlns:a16="http://schemas.microsoft.com/office/drawing/2014/main" id="{1CE36B7F-2C46-EF4D-3112-ECAD1998C52A}"/>
              </a:ext>
            </a:extLst>
          </p:cNvPr>
          <p:cNvPicPr>
            <a:picLocks noChangeAspect="1"/>
          </p:cNvPicPr>
          <p:nvPr/>
        </p:nvPicPr>
        <p:blipFill>
          <a:blip r:embed="rId3"/>
          <a:stretch>
            <a:fillRect/>
          </a:stretch>
        </p:blipFill>
        <p:spPr>
          <a:xfrm>
            <a:off x="690517" y="2949615"/>
            <a:ext cx="2928395" cy="2482770"/>
          </a:xfrm>
          <a:prstGeom prst="rect">
            <a:avLst/>
          </a:prstGeom>
        </p:spPr>
      </p:pic>
      <p:pic>
        <p:nvPicPr>
          <p:cNvPr id="10" name="Picture 9" descr="A picture containing kitchen appliance&#10;&#10;Description automatically generated">
            <a:extLst>
              <a:ext uri="{FF2B5EF4-FFF2-40B4-BE49-F238E27FC236}">
                <a16:creationId xmlns:a16="http://schemas.microsoft.com/office/drawing/2014/main" id="{FB813041-3D74-1A50-7591-EE2BC7925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3080" y="2772390"/>
            <a:ext cx="4551882" cy="3168110"/>
          </a:xfrm>
          <a:prstGeom prst="rect">
            <a:avLst/>
          </a:prstGeom>
        </p:spPr>
      </p:pic>
    </p:spTree>
    <p:extLst>
      <p:ext uri="{BB962C8B-B14F-4D97-AF65-F5344CB8AC3E}">
        <p14:creationId xmlns:p14="http://schemas.microsoft.com/office/powerpoint/2010/main" val="2827570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EAA7AB-BC56-451F-BDE4-463AF013A048}"/>
              </a:ext>
            </a:extLst>
          </p:cNvPr>
          <p:cNvSpPr>
            <a:spLocks noGrp="1"/>
          </p:cNvSpPr>
          <p:nvPr>
            <p:ph type="title"/>
          </p:nvPr>
        </p:nvSpPr>
        <p:spPr/>
        <p:txBody>
          <a:bodyPr/>
          <a:lstStyle/>
          <a:p>
            <a:r>
              <a:rPr lang="en-GB" altLang="de-DE" dirty="0"/>
              <a:t>Dual Side-On Plasma Observation – How does it work? </a:t>
            </a:r>
            <a:endParaRPr lang="de-DE" sz="1600" dirty="0"/>
          </a:p>
        </p:txBody>
      </p:sp>
      <p:sp>
        <p:nvSpPr>
          <p:cNvPr id="5" name="Inhaltsplatzhalter 4">
            <a:extLst>
              <a:ext uri="{FF2B5EF4-FFF2-40B4-BE49-F238E27FC236}">
                <a16:creationId xmlns:a16="http://schemas.microsoft.com/office/drawing/2014/main" id="{BC5E3E5F-49E7-4466-8A82-37105C419350}"/>
              </a:ext>
            </a:extLst>
          </p:cNvPr>
          <p:cNvSpPr>
            <a:spLocks noGrp="1"/>
          </p:cNvSpPr>
          <p:nvPr>
            <p:ph idx="1"/>
          </p:nvPr>
        </p:nvSpPr>
        <p:spPr>
          <a:xfrm>
            <a:off x="884859" y="1313676"/>
            <a:ext cx="10800000" cy="5040000"/>
          </a:xfrm>
        </p:spPr>
        <p:txBody>
          <a:bodyPr>
            <a:normAutofit fontScale="85000" lnSpcReduction="20000"/>
          </a:bodyPr>
          <a:lstStyle/>
          <a:p>
            <a:pPr>
              <a:buClrTx/>
            </a:pPr>
            <a:r>
              <a:rPr lang="en-US" sz="2000" kern="0" dirty="0"/>
              <a:t>Since the light emitted into two directions is transferred into the optical system the sensitivity is in average improved by a factor of two</a:t>
            </a:r>
          </a:p>
          <a:p>
            <a:pPr>
              <a:buClr>
                <a:srgbClr val="00B050"/>
              </a:buClr>
            </a:pPr>
            <a:r>
              <a:rPr lang="en-US" sz="2000" kern="0" dirty="0"/>
              <a:t>In addition, the vertical torch provides high stability and freedom from matrix effects since the affected zones in the plasma are blanked out</a:t>
            </a:r>
          </a:p>
          <a:p>
            <a:pPr>
              <a:buClrTx/>
            </a:pPr>
            <a:endParaRPr lang="en-US" sz="2000" kern="0" dirty="0"/>
          </a:p>
          <a:p>
            <a:pPr>
              <a:buClrTx/>
            </a:pPr>
            <a:endParaRPr lang="en-US" sz="2000" kern="0" dirty="0"/>
          </a:p>
          <a:p>
            <a:pPr>
              <a:buClrTx/>
            </a:pPr>
            <a:r>
              <a:rPr lang="en-US" sz="2000" kern="0" dirty="0"/>
              <a:t>Pros and Cons</a:t>
            </a:r>
            <a:r>
              <a:rPr lang="en-US" kern="0" dirty="0"/>
              <a:t>:</a:t>
            </a:r>
          </a:p>
          <a:p>
            <a:pPr lvl="1"/>
            <a:r>
              <a:rPr lang="en-US" b="1" kern="0" dirty="0">
                <a:solidFill>
                  <a:schemeClr val="accent6"/>
                </a:solidFill>
              </a:rPr>
              <a:t>High stability</a:t>
            </a:r>
          </a:p>
          <a:p>
            <a:pPr lvl="1"/>
            <a:r>
              <a:rPr lang="en-US" b="1" kern="0" dirty="0">
                <a:solidFill>
                  <a:schemeClr val="accent6"/>
                </a:solidFill>
              </a:rPr>
              <a:t>High matrix tolerance</a:t>
            </a:r>
          </a:p>
          <a:p>
            <a:pPr lvl="1"/>
            <a:r>
              <a:rPr lang="en-US" b="1" kern="0" dirty="0">
                <a:solidFill>
                  <a:schemeClr val="accent6"/>
                </a:solidFill>
              </a:rPr>
              <a:t>High linear dynamic range </a:t>
            </a:r>
          </a:p>
          <a:p>
            <a:pPr lvl="1"/>
            <a:r>
              <a:rPr lang="en-US" b="1" kern="0" dirty="0">
                <a:solidFill>
                  <a:schemeClr val="accent6"/>
                </a:solidFill>
              </a:rPr>
              <a:t>Freedom from matrix effects</a:t>
            </a:r>
          </a:p>
          <a:p>
            <a:pPr lvl="1"/>
            <a:r>
              <a:rPr lang="en-US" b="1" u="sng" kern="0" dirty="0">
                <a:solidFill>
                  <a:schemeClr val="accent6"/>
                </a:solidFill>
              </a:rPr>
              <a:t>All with one measurement</a:t>
            </a:r>
          </a:p>
          <a:p>
            <a:pPr lvl="1"/>
            <a:r>
              <a:rPr lang="en-US" b="1" kern="0" dirty="0">
                <a:solidFill>
                  <a:schemeClr val="accent6"/>
                </a:solidFill>
              </a:rPr>
              <a:t>Axial performance/Radial Robustness</a:t>
            </a:r>
          </a:p>
          <a:p>
            <a:pPr marL="0" indent="0">
              <a:buNone/>
            </a:pPr>
            <a:endParaRPr lang="en-US" sz="1600" b="1" kern="0" dirty="0"/>
          </a:p>
          <a:p>
            <a:pPr marL="0" indent="0">
              <a:buNone/>
            </a:pPr>
            <a:r>
              <a:rPr lang="en-US" b="1" kern="0" dirty="0"/>
              <a:t>Plus</a:t>
            </a:r>
          </a:p>
          <a:p>
            <a:pPr marL="628650" lvl="1" indent="-349250">
              <a:buFont typeface="Wingdings" panose="05000000000000000000" pitchFamily="2" charset="2"/>
              <a:buChar char="è"/>
            </a:pPr>
            <a:endParaRPr lang="en-US" sz="1400" b="1" kern="0" dirty="0"/>
          </a:p>
          <a:p>
            <a:pPr marL="628650" lvl="1" indent="-349250">
              <a:buClr>
                <a:srgbClr val="00B050"/>
              </a:buClr>
              <a:buFont typeface="Wingdings" panose="05000000000000000000" pitchFamily="2" charset="2"/>
              <a:buChar char="è"/>
            </a:pPr>
            <a:r>
              <a:rPr lang="en-US" sz="2000" b="1" kern="0" dirty="0"/>
              <a:t>As sensitive as an Echelle based axial/dual view system</a:t>
            </a:r>
            <a:br>
              <a:rPr lang="en-US" sz="2000" b="1" kern="0" dirty="0"/>
            </a:br>
            <a:r>
              <a:rPr lang="en-US" sz="2000" b="1" kern="0" dirty="0"/>
              <a:t>since there are no additional absorption in the primary light path!</a:t>
            </a:r>
            <a:endParaRPr lang="de-DE" dirty="0"/>
          </a:p>
        </p:txBody>
      </p:sp>
      <p:sp>
        <p:nvSpPr>
          <p:cNvPr id="47106" name="Rectangle 2"/>
          <p:cNvSpPr>
            <a:spLocks noChangeArrowheads="1"/>
          </p:cNvSpPr>
          <p:nvPr/>
        </p:nvSpPr>
        <p:spPr bwMode="auto">
          <a:xfrm>
            <a:off x="1593850" y="1295400"/>
            <a:ext cx="10731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defRPr>
                <a:solidFill>
                  <a:schemeClr val="tx1"/>
                </a:solidFill>
                <a:latin typeface="Arial" charset="0"/>
                <a:cs typeface="Arial" charset="0"/>
              </a:defRPr>
            </a:lvl1pPr>
            <a:lvl2pPr marL="742950" indent="-285750" algn="l">
              <a:defRPr>
                <a:solidFill>
                  <a:schemeClr val="tx1"/>
                </a:solidFill>
                <a:latin typeface="Arial" charset="0"/>
                <a:cs typeface="Arial" charset="0"/>
              </a:defRPr>
            </a:lvl2pPr>
            <a:lvl3pPr marL="1143000" indent="-228600" algn="l">
              <a:defRPr>
                <a:solidFill>
                  <a:schemeClr val="tx1"/>
                </a:solidFill>
                <a:latin typeface="Arial" charset="0"/>
                <a:cs typeface="Arial" charset="0"/>
              </a:defRPr>
            </a:lvl3pPr>
            <a:lvl4pPr marL="1600200" indent="-228600" algn="l">
              <a:defRPr>
                <a:solidFill>
                  <a:schemeClr val="tx1"/>
                </a:solidFill>
                <a:latin typeface="Arial" charset="0"/>
                <a:cs typeface="Arial" charset="0"/>
              </a:defRPr>
            </a:lvl4pPr>
            <a:lvl5pPr marL="2057400" indent="-228600" algn="l">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20000"/>
              </a:spcBef>
            </a:pPr>
            <a:endParaRPr lang="sv-SE" altLang="de-DE" sz="2400">
              <a:solidFill>
                <a:srgbClr val="000000"/>
              </a:solidFill>
              <a:latin typeface="Times New Roman" pitchFamily="18" charset="0"/>
            </a:endParaRPr>
          </a:p>
        </p:txBody>
      </p:sp>
      <p:grpSp>
        <p:nvGrpSpPr>
          <p:cNvPr id="10" name="Gruppieren 9">
            <a:extLst>
              <a:ext uri="{FF2B5EF4-FFF2-40B4-BE49-F238E27FC236}">
                <a16:creationId xmlns:a16="http://schemas.microsoft.com/office/drawing/2014/main" id="{8612F909-5293-4B6E-B866-96D4AFAD77AA}"/>
              </a:ext>
            </a:extLst>
          </p:cNvPr>
          <p:cNvGrpSpPr>
            <a:grpSpLocks noChangeAspect="1"/>
          </p:cNvGrpSpPr>
          <p:nvPr/>
        </p:nvGrpSpPr>
        <p:grpSpPr>
          <a:xfrm>
            <a:off x="8192859" y="2604958"/>
            <a:ext cx="3492000" cy="3136189"/>
            <a:chOff x="7313280" y="3792527"/>
            <a:chExt cx="2676676" cy="2403941"/>
          </a:xfrm>
        </p:grpSpPr>
        <p:grpSp>
          <p:nvGrpSpPr>
            <p:cNvPr id="9" name="Gruppieren 8">
              <a:extLst>
                <a:ext uri="{FF2B5EF4-FFF2-40B4-BE49-F238E27FC236}">
                  <a16:creationId xmlns:a16="http://schemas.microsoft.com/office/drawing/2014/main" id="{7A774AB2-D036-4510-BF6A-DBE588B80873}"/>
                </a:ext>
              </a:extLst>
            </p:cNvPr>
            <p:cNvGrpSpPr/>
            <p:nvPr/>
          </p:nvGrpSpPr>
          <p:grpSpPr>
            <a:xfrm>
              <a:off x="7313280" y="3792527"/>
              <a:ext cx="2676676" cy="2403941"/>
              <a:chOff x="7313280" y="3792527"/>
              <a:chExt cx="2676676" cy="2403941"/>
            </a:xfrm>
          </p:grpSpPr>
          <p:sp>
            <p:nvSpPr>
              <p:cNvPr id="7" name="Bogen 6">
                <a:extLst>
                  <a:ext uri="{FF2B5EF4-FFF2-40B4-BE49-F238E27FC236}">
                    <a16:creationId xmlns:a16="http://schemas.microsoft.com/office/drawing/2014/main" id="{8AA81CB5-2732-4337-A3D5-690BA8305111}"/>
                  </a:ext>
                </a:extLst>
              </p:cNvPr>
              <p:cNvSpPr/>
              <p:nvPr/>
            </p:nvSpPr>
            <p:spPr>
              <a:xfrm rot="5613870">
                <a:off x="8294835" y="3808287"/>
                <a:ext cx="1147140" cy="1742629"/>
              </a:xfrm>
              <a:prstGeom prst="arc">
                <a:avLst>
                  <a:gd name="adj1" fmla="val 13556593"/>
                  <a:gd name="adj2" fmla="val 18616714"/>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grpSp>
            <p:nvGrpSpPr>
              <p:cNvPr id="8" name="Gruppieren 7">
                <a:extLst>
                  <a:ext uri="{FF2B5EF4-FFF2-40B4-BE49-F238E27FC236}">
                    <a16:creationId xmlns:a16="http://schemas.microsoft.com/office/drawing/2014/main" id="{B65FD801-2089-4861-B254-40CB040203C9}"/>
                  </a:ext>
                </a:extLst>
              </p:cNvPr>
              <p:cNvGrpSpPr/>
              <p:nvPr/>
            </p:nvGrpSpPr>
            <p:grpSpPr>
              <a:xfrm>
                <a:off x="7313280" y="3792527"/>
                <a:ext cx="2676676" cy="2403941"/>
                <a:chOff x="7313280" y="3792527"/>
                <a:chExt cx="2676676" cy="2403941"/>
              </a:xfrm>
            </p:grpSpPr>
            <p:grpSp>
              <p:nvGrpSpPr>
                <p:cNvPr id="3" name="Gruppieren 2"/>
                <p:cNvGrpSpPr/>
                <p:nvPr/>
              </p:nvGrpSpPr>
              <p:grpSpPr>
                <a:xfrm>
                  <a:off x="7313280" y="3792527"/>
                  <a:ext cx="2676676" cy="2403941"/>
                  <a:chOff x="152400" y="2957515"/>
                  <a:chExt cx="3105475" cy="2860678"/>
                </a:xfrm>
              </p:grpSpPr>
              <p:grpSp>
                <p:nvGrpSpPr>
                  <p:cNvPr id="47107" name="Group 3"/>
                  <p:cNvGrpSpPr>
                    <a:grpSpLocks/>
                  </p:cNvGrpSpPr>
                  <p:nvPr/>
                </p:nvGrpSpPr>
                <p:grpSpPr bwMode="auto">
                  <a:xfrm>
                    <a:off x="152400" y="2957515"/>
                    <a:ext cx="3105475" cy="2860678"/>
                    <a:chOff x="133" y="1959"/>
                    <a:chExt cx="1957" cy="1802"/>
                  </a:xfrm>
                </p:grpSpPr>
                <p:sp>
                  <p:nvSpPr>
                    <p:cNvPr id="47108" name="Rectangle 4"/>
                    <p:cNvSpPr>
                      <a:spLocks noChangeArrowheads="1"/>
                    </p:cNvSpPr>
                    <p:nvPr/>
                  </p:nvSpPr>
                  <p:spPr bwMode="auto">
                    <a:xfrm>
                      <a:off x="856" y="1959"/>
                      <a:ext cx="1234"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algn="l" defTabSz="739775">
                        <a:defRPr>
                          <a:solidFill>
                            <a:schemeClr val="tx1"/>
                          </a:solidFill>
                          <a:latin typeface="Arial" charset="0"/>
                          <a:cs typeface="Arial" charset="0"/>
                        </a:defRPr>
                      </a:lvl1pPr>
                      <a:lvl2pPr marL="411163" algn="l" defTabSz="739775">
                        <a:defRPr>
                          <a:solidFill>
                            <a:schemeClr val="tx1"/>
                          </a:solidFill>
                          <a:latin typeface="Arial" charset="0"/>
                          <a:cs typeface="Arial" charset="0"/>
                        </a:defRPr>
                      </a:lvl2pPr>
                      <a:lvl3pPr marL="822325" algn="l" defTabSz="739775">
                        <a:defRPr>
                          <a:solidFill>
                            <a:schemeClr val="tx1"/>
                          </a:solidFill>
                          <a:latin typeface="Arial" charset="0"/>
                          <a:cs typeface="Arial" charset="0"/>
                        </a:defRPr>
                      </a:lvl3pPr>
                      <a:lvl4pPr marL="1235075" algn="l" defTabSz="739775">
                        <a:defRPr>
                          <a:solidFill>
                            <a:schemeClr val="tx1"/>
                          </a:solidFill>
                          <a:latin typeface="Arial" charset="0"/>
                          <a:cs typeface="Arial" charset="0"/>
                        </a:defRPr>
                      </a:lvl4pPr>
                      <a:lvl5pPr marL="1646238" algn="l" defTabSz="739775">
                        <a:defRPr>
                          <a:solidFill>
                            <a:schemeClr val="tx1"/>
                          </a:solidFill>
                          <a:latin typeface="Arial" charset="0"/>
                          <a:cs typeface="Arial" charset="0"/>
                        </a:defRPr>
                      </a:lvl5pPr>
                      <a:lvl6pPr marL="2103438" defTabSz="739775" fontAlgn="base">
                        <a:spcBef>
                          <a:spcPct val="0"/>
                        </a:spcBef>
                        <a:spcAft>
                          <a:spcPct val="0"/>
                        </a:spcAft>
                        <a:defRPr>
                          <a:solidFill>
                            <a:schemeClr val="tx1"/>
                          </a:solidFill>
                          <a:latin typeface="Arial" charset="0"/>
                          <a:cs typeface="Arial" charset="0"/>
                        </a:defRPr>
                      </a:lvl6pPr>
                      <a:lvl7pPr marL="2560638" defTabSz="739775" fontAlgn="base">
                        <a:spcBef>
                          <a:spcPct val="0"/>
                        </a:spcBef>
                        <a:spcAft>
                          <a:spcPct val="0"/>
                        </a:spcAft>
                        <a:defRPr>
                          <a:solidFill>
                            <a:schemeClr val="tx1"/>
                          </a:solidFill>
                          <a:latin typeface="Arial" charset="0"/>
                          <a:cs typeface="Arial" charset="0"/>
                        </a:defRPr>
                      </a:lvl7pPr>
                      <a:lvl8pPr marL="3017838" defTabSz="739775" fontAlgn="base">
                        <a:spcBef>
                          <a:spcPct val="0"/>
                        </a:spcBef>
                        <a:spcAft>
                          <a:spcPct val="0"/>
                        </a:spcAft>
                        <a:defRPr>
                          <a:solidFill>
                            <a:schemeClr val="tx1"/>
                          </a:solidFill>
                          <a:latin typeface="Arial" charset="0"/>
                          <a:cs typeface="Arial" charset="0"/>
                        </a:defRPr>
                      </a:lvl8pPr>
                      <a:lvl9pPr marL="3475038" defTabSz="739775" fontAlgn="base">
                        <a:spcBef>
                          <a:spcPct val="0"/>
                        </a:spcBef>
                        <a:spcAft>
                          <a:spcPct val="0"/>
                        </a:spcAft>
                        <a:defRPr>
                          <a:solidFill>
                            <a:schemeClr val="tx1"/>
                          </a:solidFill>
                          <a:latin typeface="Arial" charset="0"/>
                          <a:cs typeface="Arial" charset="0"/>
                        </a:defRPr>
                      </a:lvl9pPr>
                    </a:lstStyle>
                    <a:p>
                      <a:pPr eaLnBrk="0" hangingPunct="0"/>
                      <a:r>
                        <a:rPr lang="en-GB" altLang="de-DE" sz="2000" b="1" dirty="0">
                          <a:solidFill>
                            <a:srgbClr val="000000"/>
                          </a:solidFill>
                        </a:rPr>
                        <a:t>Viewing volume </a:t>
                      </a:r>
                      <a:r>
                        <a:rPr lang="en-GB" altLang="de-DE" sz="2000" b="1" u="sng" dirty="0">
                          <a:solidFill>
                            <a:srgbClr val="000000"/>
                          </a:solidFill>
                        </a:rPr>
                        <a:t>x 2</a:t>
                      </a:r>
                    </a:p>
                  </p:txBody>
                </p:sp>
                <p:sp>
                  <p:nvSpPr>
                    <p:cNvPr id="47109" name="Freeform 5"/>
                    <p:cNvSpPr>
                      <a:spLocks/>
                    </p:cNvSpPr>
                    <p:nvPr/>
                  </p:nvSpPr>
                  <p:spPr bwMode="auto">
                    <a:xfrm>
                      <a:off x="1006" y="3137"/>
                      <a:ext cx="35" cy="17"/>
                    </a:xfrm>
                    <a:custGeom>
                      <a:avLst/>
                      <a:gdLst>
                        <a:gd name="T0" fmla="*/ 34 w 35"/>
                        <a:gd name="T1" fmla="*/ 8 h 17"/>
                        <a:gd name="T2" fmla="*/ 34 w 35"/>
                        <a:gd name="T3" fmla="*/ 16 h 17"/>
                        <a:gd name="T4" fmla="*/ 0 w 35"/>
                        <a:gd name="T5" fmla="*/ 16 h 17"/>
                        <a:gd name="T6" fmla="*/ 0 w 35"/>
                        <a:gd name="T7" fmla="*/ 0 h 17"/>
                        <a:gd name="T8" fmla="*/ 34 w 35"/>
                        <a:gd name="T9" fmla="*/ 0 h 17"/>
                        <a:gd name="T10" fmla="*/ 34 w 35"/>
                        <a:gd name="T11" fmla="*/ 8 h 17"/>
                      </a:gdLst>
                      <a:ahLst/>
                      <a:cxnLst>
                        <a:cxn ang="0">
                          <a:pos x="T0" y="T1"/>
                        </a:cxn>
                        <a:cxn ang="0">
                          <a:pos x="T2" y="T3"/>
                        </a:cxn>
                        <a:cxn ang="0">
                          <a:pos x="T4" y="T5"/>
                        </a:cxn>
                        <a:cxn ang="0">
                          <a:pos x="T6" y="T7"/>
                        </a:cxn>
                        <a:cxn ang="0">
                          <a:pos x="T8" y="T9"/>
                        </a:cxn>
                        <a:cxn ang="0">
                          <a:pos x="T10" y="T11"/>
                        </a:cxn>
                      </a:cxnLst>
                      <a:rect l="0" t="0" r="r" b="b"/>
                      <a:pathLst>
                        <a:path w="35" h="17">
                          <a:moveTo>
                            <a:pt x="34" y="8"/>
                          </a:moveTo>
                          <a:lnTo>
                            <a:pt x="34" y="16"/>
                          </a:lnTo>
                          <a:lnTo>
                            <a:pt x="0" y="16"/>
                          </a:lnTo>
                          <a:lnTo>
                            <a:pt x="0" y="0"/>
                          </a:lnTo>
                          <a:lnTo>
                            <a:pt x="34" y="0"/>
                          </a:lnTo>
                          <a:lnTo>
                            <a:pt x="34" y="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10" name="Freeform 6"/>
                    <p:cNvSpPr>
                      <a:spLocks/>
                    </p:cNvSpPr>
                    <p:nvPr/>
                  </p:nvSpPr>
                  <p:spPr bwMode="auto">
                    <a:xfrm>
                      <a:off x="833" y="3074"/>
                      <a:ext cx="391" cy="17"/>
                    </a:xfrm>
                    <a:custGeom>
                      <a:avLst/>
                      <a:gdLst>
                        <a:gd name="T0" fmla="*/ 390 w 391"/>
                        <a:gd name="T1" fmla="*/ 8 h 17"/>
                        <a:gd name="T2" fmla="*/ 390 w 391"/>
                        <a:gd name="T3" fmla="*/ 14 h 17"/>
                        <a:gd name="T4" fmla="*/ 0 w 391"/>
                        <a:gd name="T5" fmla="*/ 16 h 17"/>
                        <a:gd name="T6" fmla="*/ 0 w 391"/>
                        <a:gd name="T7" fmla="*/ 0 h 17"/>
                        <a:gd name="T8" fmla="*/ 390 w 391"/>
                        <a:gd name="T9" fmla="*/ 0 h 17"/>
                        <a:gd name="T10" fmla="*/ 390 w 391"/>
                        <a:gd name="T11" fmla="*/ 8 h 17"/>
                      </a:gdLst>
                      <a:ahLst/>
                      <a:cxnLst>
                        <a:cxn ang="0">
                          <a:pos x="T0" y="T1"/>
                        </a:cxn>
                        <a:cxn ang="0">
                          <a:pos x="T2" y="T3"/>
                        </a:cxn>
                        <a:cxn ang="0">
                          <a:pos x="T4" y="T5"/>
                        </a:cxn>
                        <a:cxn ang="0">
                          <a:pos x="T6" y="T7"/>
                        </a:cxn>
                        <a:cxn ang="0">
                          <a:pos x="T8" y="T9"/>
                        </a:cxn>
                        <a:cxn ang="0">
                          <a:pos x="T10" y="T11"/>
                        </a:cxn>
                      </a:cxnLst>
                      <a:rect l="0" t="0" r="r" b="b"/>
                      <a:pathLst>
                        <a:path w="391" h="17">
                          <a:moveTo>
                            <a:pt x="390" y="8"/>
                          </a:moveTo>
                          <a:lnTo>
                            <a:pt x="390" y="14"/>
                          </a:lnTo>
                          <a:lnTo>
                            <a:pt x="0" y="16"/>
                          </a:lnTo>
                          <a:lnTo>
                            <a:pt x="0" y="0"/>
                          </a:lnTo>
                          <a:lnTo>
                            <a:pt x="390" y="0"/>
                          </a:lnTo>
                          <a:lnTo>
                            <a:pt x="390" y="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grpSp>
                  <p:nvGrpSpPr>
                    <p:cNvPr id="47113" name="Group 9"/>
                    <p:cNvGrpSpPr>
                      <a:grpSpLocks/>
                    </p:cNvGrpSpPr>
                    <p:nvPr/>
                  </p:nvGrpSpPr>
                  <p:grpSpPr bwMode="auto">
                    <a:xfrm>
                      <a:off x="606" y="2807"/>
                      <a:ext cx="834" cy="954"/>
                      <a:chOff x="606" y="2807"/>
                      <a:chExt cx="834" cy="954"/>
                    </a:xfrm>
                  </p:grpSpPr>
                  <p:sp>
                    <p:nvSpPr>
                      <p:cNvPr id="47114" name="Freeform 10"/>
                      <p:cNvSpPr>
                        <a:spLocks/>
                      </p:cNvSpPr>
                      <p:nvPr/>
                    </p:nvSpPr>
                    <p:spPr bwMode="auto">
                      <a:xfrm>
                        <a:off x="742" y="2807"/>
                        <a:ext cx="572" cy="949"/>
                      </a:xfrm>
                      <a:custGeom>
                        <a:avLst/>
                        <a:gdLst>
                          <a:gd name="T0" fmla="*/ 0 w 572"/>
                          <a:gd name="T1" fmla="*/ 945 h 949"/>
                          <a:gd name="T2" fmla="*/ 4 w 572"/>
                          <a:gd name="T3" fmla="*/ 0 h 949"/>
                          <a:gd name="T4" fmla="*/ 567 w 572"/>
                          <a:gd name="T5" fmla="*/ 0 h 949"/>
                          <a:gd name="T6" fmla="*/ 571 w 572"/>
                          <a:gd name="T7" fmla="*/ 948 h 949"/>
                          <a:gd name="T8" fmla="*/ 0 w 572"/>
                          <a:gd name="T9" fmla="*/ 945 h 949"/>
                        </a:gdLst>
                        <a:ahLst/>
                        <a:cxnLst>
                          <a:cxn ang="0">
                            <a:pos x="T0" y="T1"/>
                          </a:cxn>
                          <a:cxn ang="0">
                            <a:pos x="T2" y="T3"/>
                          </a:cxn>
                          <a:cxn ang="0">
                            <a:pos x="T4" y="T5"/>
                          </a:cxn>
                          <a:cxn ang="0">
                            <a:pos x="T6" y="T7"/>
                          </a:cxn>
                          <a:cxn ang="0">
                            <a:pos x="T8" y="T9"/>
                          </a:cxn>
                        </a:cxnLst>
                        <a:rect l="0" t="0" r="r" b="b"/>
                        <a:pathLst>
                          <a:path w="572" h="949">
                            <a:moveTo>
                              <a:pt x="0" y="945"/>
                            </a:moveTo>
                            <a:lnTo>
                              <a:pt x="4" y="0"/>
                            </a:lnTo>
                            <a:lnTo>
                              <a:pt x="567" y="0"/>
                            </a:lnTo>
                            <a:lnTo>
                              <a:pt x="571" y="948"/>
                            </a:lnTo>
                            <a:lnTo>
                              <a:pt x="0" y="945"/>
                            </a:lnTo>
                          </a:path>
                        </a:pathLst>
                      </a:custGeom>
                      <a:solidFill>
                        <a:srgbClr val="F0F0F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15" name="Freeform 11"/>
                      <p:cNvSpPr>
                        <a:spLocks/>
                      </p:cNvSpPr>
                      <p:nvPr/>
                    </p:nvSpPr>
                    <p:spPr bwMode="auto">
                      <a:xfrm>
                        <a:off x="762" y="2807"/>
                        <a:ext cx="531" cy="952"/>
                      </a:xfrm>
                      <a:custGeom>
                        <a:avLst/>
                        <a:gdLst>
                          <a:gd name="T0" fmla="*/ 0 w 531"/>
                          <a:gd name="T1" fmla="*/ 951 h 952"/>
                          <a:gd name="T2" fmla="*/ 6 w 531"/>
                          <a:gd name="T3" fmla="*/ 0 h 952"/>
                          <a:gd name="T4" fmla="*/ 529 w 531"/>
                          <a:gd name="T5" fmla="*/ 0 h 952"/>
                          <a:gd name="T6" fmla="*/ 530 w 531"/>
                          <a:gd name="T7" fmla="*/ 951 h 952"/>
                          <a:gd name="T8" fmla="*/ 0 w 531"/>
                          <a:gd name="T9" fmla="*/ 951 h 952"/>
                        </a:gdLst>
                        <a:ahLst/>
                        <a:cxnLst>
                          <a:cxn ang="0">
                            <a:pos x="T0" y="T1"/>
                          </a:cxn>
                          <a:cxn ang="0">
                            <a:pos x="T2" y="T3"/>
                          </a:cxn>
                          <a:cxn ang="0">
                            <a:pos x="T4" y="T5"/>
                          </a:cxn>
                          <a:cxn ang="0">
                            <a:pos x="T6" y="T7"/>
                          </a:cxn>
                          <a:cxn ang="0">
                            <a:pos x="T8" y="T9"/>
                          </a:cxn>
                        </a:cxnLst>
                        <a:rect l="0" t="0" r="r" b="b"/>
                        <a:pathLst>
                          <a:path w="531" h="952">
                            <a:moveTo>
                              <a:pt x="0" y="951"/>
                            </a:moveTo>
                            <a:lnTo>
                              <a:pt x="6" y="0"/>
                            </a:lnTo>
                            <a:lnTo>
                              <a:pt x="529" y="0"/>
                            </a:lnTo>
                            <a:lnTo>
                              <a:pt x="530" y="951"/>
                            </a:lnTo>
                            <a:lnTo>
                              <a:pt x="0" y="951"/>
                            </a:lnTo>
                          </a:path>
                        </a:pathLst>
                      </a:custGeom>
                      <a:solidFill>
                        <a:srgbClr val="FFFF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16" name="Freeform 12"/>
                      <p:cNvSpPr>
                        <a:spLocks/>
                      </p:cNvSpPr>
                      <p:nvPr/>
                    </p:nvSpPr>
                    <p:spPr bwMode="auto">
                      <a:xfrm>
                        <a:off x="801" y="3129"/>
                        <a:ext cx="458" cy="630"/>
                      </a:xfrm>
                      <a:custGeom>
                        <a:avLst/>
                        <a:gdLst>
                          <a:gd name="T0" fmla="*/ 3 w 458"/>
                          <a:gd name="T1" fmla="*/ 0 h 630"/>
                          <a:gd name="T2" fmla="*/ 455 w 458"/>
                          <a:gd name="T3" fmla="*/ 0 h 630"/>
                          <a:gd name="T4" fmla="*/ 455 w 458"/>
                          <a:gd name="T5" fmla="*/ 94 h 630"/>
                          <a:gd name="T6" fmla="*/ 457 w 458"/>
                          <a:gd name="T7" fmla="*/ 169 h 630"/>
                          <a:gd name="T8" fmla="*/ 457 w 458"/>
                          <a:gd name="T9" fmla="*/ 227 h 630"/>
                          <a:gd name="T10" fmla="*/ 455 w 458"/>
                          <a:gd name="T11" fmla="*/ 269 h 630"/>
                          <a:gd name="T12" fmla="*/ 449 w 458"/>
                          <a:gd name="T13" fmla="*/ 298 h 630"/>
                          <a:gd name="T14" fmla="*/ 439 w 458"/>
                          <a:gd name="T15" fmla="*/ 317 h 630"/>
                          <a:gd name="T16" fmla="*/ 423 w 458"/>
                          <a:gd name="T17" fmla="*/ 326 h 630"/>
                          <a:gd name="T18" fmla="*/ 399 w 458"/>
                          <a:gd name="T19" fmla="*/ 330 h 630"/>
                          <a:gd name="T20" fmla="*/ 406 w 458"/>
                          <a:gd name="T21" fmla="*/ 629 h 630"/>
                          <a:gd name="T22" fmla="*/ 64 w 458"/>
                          <a:gd name="T23" fmla="*/ 629 h 630"/>
                          <a:gd name="T24" fmla="*/ 57 w 458"/>
                          <a:gd name="T25" fmla="*/ 330 h 630"/>
                          <a:gd name="T26" fmla="*/ 33 w 458"/>
                          <a:gd name="T27" fmla="*/ 326 h 630"/>
                          <a:gd name="T28" fmla="*/ 18 w 458"/>
                          <a:gd name="T29" fmla="*/ 317 h 630"/>
                          <a:gd name="T30" fmla="*/ 6 w 458"/>
                          <a:gd name="T31" fmla="*/ 298 h 630"/>
                          <a:gd name="T32" fmla="*/ 3 w 458"/>
                          <a:gd name="T33" fmla="*/ 269 h 630"/>
                          <a:gd name="T34" fmla="*/ 0 w 458"/>
                          <a:gd name="T35" fmla="*/ 227 h 630"/>
                          <a:gd name="T36" fmla="*/ 0 w 458"/>
                          <a:gd name="T37" fmla="*/ 169 h 630"/>
                          <a:gd name="T38" fmla="*/ 3 w 458"/>
                          <a:gd name="T39" fmla="*/ 94 h 630"/>
                          <a:gd name="T40" fmla="*/ 3 w 458"/>
                          <a:gd name="T41"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630">
                            <a:moveTo>
                              <a:pt x="3" y="0"/>
                            </a:moveTo>
                            <a:lnTo>
                              <a:pt x="455" y="0"/>
                            </a:lnTo>
                            <a:lnTo>
                              <a:pt x="455" y="94"/>
                            </a:lnTo>
                            <a:lnTo>
                              <a:pt x="457" y="169"/>
                            </a:lnTo>
                            <a:lnTo>
                              <a:pt x="457" y="227"/>
                            </a:lnTo>
                            <a:lnTo>
                              <a:pt x="455" y="269"/>
                            </a:lnTo>
                            <a:lnTo>
                              <a:pt x="449" y="298"/>
                            </a:lnTo>
                            <a:lnTo>
                              <a:pt x="439" y="317"/>
                            </a:lnTo>
                            <a:lnTo>
                              <a:pt x="423" y="326"/>
                            </a:lnTo>
                            <a:lnTo>
                              <a:pt x="399" y="330"/>
                            </a:lnTo>
                            <a:lnTo>
                              <a:pt x="406" y="629"/>
                            </a:lnTo>
                            <a:lnTo>
                              <a:pt x="64" y="629"/>
                            </a:lnTo>
                            <a:lnTo>
                              <a:pt x="57" y="330"/>
                            </a:lnTo>
                            <a:lnTo>
                              <a:pt x="33" y="326"/>
                            </a:lnTo>
                            <a:lnTo>
                              <a:pt x="18" y="317"/>
                            </a:lnTo>
                            <a:lnTo>
                              <a:pt x="6" y="298"/>
                            </a:lnTo>
                            <a:lnTo>
                              <a:pt x="3" y="269"/>
                            </a:lnTo>
                            <a:lnTo>
                              <a:pt x="0" y="227"/>
                            </a:lnTo>
                            <a:lnTo>
                              <a:pt x="0" y="169"/>
                            </a:lnTo>
                            <a:lnTo>
                              <a:pt x="3" y="94"/>
                            </a:lnTo>
                            <a:lnTo>
                              <a:pt x="3" y="0"/>
                            </a:lnTo>
                          </a:path>
                        </a:pathLst>
                      </a:custGeom>
                      <a:solidFill>
                        <a:srgbClr val="F0F0F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17" name="Freeform 13"/>
                      <p:cNvSpPr>
                        <a:spLocks/>
                      </p:cNvSpPr>
                      <p:nvPr/>
                    </p:nvSpPr>
                    <p:spPr bwMode="auto">
                      <a:xfrm>
                        <a:off x="821" y="3129"/>
                        <a:ext cx="415" cy="632"/>
                      </a:xfrm>
                      <a:custGeom>
                        <a:avLst/>
                        <a:gdLst>
                          <a:gd name="T0" fmla="*/ 1 w 415"/>
                          <a:gd name="T1" fmla="*/ 0 h 632"/>
                          <a:gd name="T2" fmla="*/ 411 w 415"/>
                          <a:gd name="T3" fmla="*/ 0 h 632"/>
                          <a:gd name="T4" fmla="*/ 411 w 415"/>
                          <a:gd name="T5" fmla="*/ 94 h 632"/>
                          <a:gd name="T6" fmla="*/ 414 w 415"/>
                          <a:gd name="T7" fmla="*/ 169 h 632"/>
                          <a:gd name="T8" fmla="*/ 414 w 415"/>
                          <a:gd name="T9" fmla="*/ 227 h 632"/>
                          <a:gd name="T10" fmla="*/ 411 w 415"/>
                          <a:gd name="T11" fmla="*/ 269 h 632"/>
                          <a:gd name="T12" fmla="*/ 407 w 415"/>
                          <a:gd name="T13" fmla="*/ 298 h 632"/>
                          <a:gd name="T14" fmla="*/ 397 w 415"/>
                          <a:gd name="T15" fmla="*/ 316 h 632"/>
                          <a:gd name="T16" fmla="*/ 383 w 415"/>
                          <a:gd name="T17" fmla="*/ 325 h 632"/>
                          <a:gd name="T18" fmla="*/ 362 w 415"/>
                          <a:gd name="T19" fmla="*/ 329 h 632"/>
                          <a:gd name="T20" fmla="*/ 372 w 415"/>
                          <a:gd name="T21" fmla="*/ 631 h 632"/>
                          <a:gd name="T22" fmla="*/ 47 w 415"/>
                          <a:gd name="T23" fmla="*/ 631 h 632"/>
                          <a:gd name="T24" fmla="*/ 51 w 415"/>
                          <a:gd name="T25" fmla="*/ 592 h 632"/>
                          <a:gd name="T26" fmla="*/ 51 w 415"/>
                          <a:gd name="T27" fmla="*/ 329 h 632"/>
                          <a:gd name="T28" fmla="*/ 30 w 415"/>
                          <a:gd name="T29" fmla="*/ 325 h 632"/>
                          <a:gd name="T30" fmla="*/ 14 w 415"/>
                          <a:gd name="T31" fmla="*/ 316 h 632"/>
                          <a:gd name="T32" fmla="*/ 5 w 415"/>
                          <a:gd name="T33" fmla="*/ 298 h 632"/>
                          <a:gd name="T34" fmla="*/ 0 w 415"/>
                          <a:gd name="T35" fmla="*/ 269 h 632"/>
                          <a:gd name="T36" fmla="*/ 0 w 415"/>
                          <a:gd name="T37" fmla="*/ 227 h 632"/>
                          <a:gd name="T38" fmla="*/ 0 w 415"/>
                          <a:gd name="T39" fmla="*/ 169 h 632"/>
                          <a:gd name="T40" fmla="*/ 0 w 415"/>
                          <a:gd name="T41" fmla="*/ 94 h 632"/>
                          <a:gd name="T42" fmla="*/ 1 w 415"/>
                          <a:gd name="T4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5" h="632">
                            <a:moveTo>
                              <a:pt x="1" y="0"/>
                            </a:moveTo>
                            <a:lnTo>
                              <a:pt x="411" y="0"/>
                            </a:lnTo>
                            <a:lnTo>
                              <a:pt x="411" y="94"/>
                            </a:lnTo>
                            <a:lnTo>
                              <a:pt x="414" y="169"/>
                            </a:lnTo>
                            <a:lnTo>
                              <a:pt x="414" y="227"/>
                            </a:lnTo>
                            <a:lnTo>
                              <a:pt x="411" y="269"/>
                            </a:lnTo>
                            <a:lnTo>
                              <a:pt x="407" y="298"/>
                            </a:lnTo>
                            <a:lnTo>
                              <a:pt x="397" y="316"/>
                            </a:lnTo>
                            <a:lnTo>
                              <a:pt x="383" y="325"/>
                            </a:lnTo>
                            <a:lnTo>
                              <a:pt x="362" y="329"/>
                            </a:lnTo>
                            <a:lnTo>
                              <a:pt x="372" y="631"/>
                            </a:lnTo>
                            <a:lnTo>
                              <a:pt x="47" y="631"/>
                            </a:lnTo>
                            <a:lnTo>
                              <a:pt x="51" y="592"/>
                            </a:lnTo>
                            <a:lnTo>
                              <a:pt x="51" y="329"/>
                            </a:lnTo>
                            <a:lnTo>
                              <a:pt x="30" y="325"/>
                            </a:lnTo>
                            <a:lnTo>
                              <a:pt x="14" y="316"/>
                            </a:lnTo>
                            <a:lnTo>
                              <a:pt x="5" y="298"/>
                            </a:lnTo>
                            <a:lnTo>
                              <a:pt x="0" y="269"/>
                            </a:lnTo>
                            <a:lnTo>
                              <a:pt x="0" y="227"/>
                            </a:lnTo>
                            <a:lnTo>
                              <a:pt x="0" y="169"/>
                            </a:lnTo>
                            <a:lnTo>
                              <a:pt x="0" y="94"/>
                            </a:lnTo>
                            <a:lnTo>
                              <a:pt x="1" y="0"/>
                            </a:lnTo>
                          </a:path>
                        </a:pathLst>
                      </a:custGeom>
                      <a:solidFill>
                        <a:srgbClr val="FFFF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18" name="Freeform 14"/>
                      <p:cNvSpPr>
                        <a:spLocks/>
                      </p:cNvSpPr>
                      <p:nvPr/>
                    </p:nvSpPr>
                    <p:spPr bwMode="auto">
                      <a:xfrm>
                        <a:off x="934" y="3186"/>
                        <a:ext cx="197" cy="574"/>
                      </a:xfrm>
                      <a:custGeom>
                        <a:avLst/>
                        <a:gdLst>
                          <a:gd name="T0" fmla="*/ 0 w 197"/>
                          <a:gd name="T1" fmla="*/ 567 h 574"/>
                          <a:gd name="T2" fmla="*/ 52 w 197"/>
                          <a:gd name="T3" fmla="*/ 426 h 574"/>
                          <a:gd name="T4" fmla="*/ 53 w 197"/>
                          <a:gd name="T5" fmla="*/ 0 h 574"/>
                          <a:gd name="T6" fmla="*/ 147 w 197"/>
                          <a:gd name="T7" fmla="*/ 0 h 574"/>
                          <a:gd name="T8" fmla="*/ 145 w 197"/>
                          <a:gd name="T9" fmla="*/ 426 h 574"/>
                          <a:gd name="T10" fmla="*/ 195 w 197"/>
                          <a:gd name="T11" fmla="*/ 573 h 574"/>
                          <a:gd name="T12" fmla="*/ 196 w 197"/>
                          <a:gd name="T13" fmla="*/ 570 h 574"/>
                          <a:gd name="T14" fmla="*/ 0 w 197"/>
                          <a:gd name="T15" fmla="*/ 567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 h="574">
                            <a:moveTo>
                              <a:pt x="0" y="567"/>
                            </a:moveTo>
                            <a:lnTo>
                              <a:pt x="52" y="426"/>
                            </a:lnTo>
                            <a:lnTo>
                              <a:pt x="53" y="0"/>
                            </a:lnTo>
                            <a:lnTo>
                              <a:pt x="147" y="0"/>
                            </a:lnTo>
                            <a:lnTo>
                              <a:pt x="145" y="426"/>
                            </a:lnTo>
                            <a:lnTo>
                              <a:pt x="195" y="573"/>
                            </a:lnTo>
                            <a:lnTo>
                              <a:pt x="196" y="570"/>
                            </a:lnTo>
                            <a:lnTo>
                              <a:pt x="0" y="567"/>
                            </a:lnTo>
                          </a:path>
                        </a:pathLst>
                      </a:custGeom>
                      <a:solidFill>
                        <a:srgbClr val="F0F0F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19" name="Freeform 15"/>
                      <p:cNvSpPr>
                        <a:spLocks/>
                      </p:cNvSpPr>
                      <p:nvPr/>
                    </p:nvSpPr>
                    <p:spPr bwMode="auto">
                      <a:xfrm>
                        <a:off x="993" y="3186"/>
                        <a:ext cx="81" cy="574"/>
                      </a:xfrm>
                      <a:custGeom>
                        <a:avLst/>
                        <a:gdLst>
                          <a:gd name="T0" fmla="*/ 0 w 81"/>
                          <a:gd name="T1" fmla="*/ 573 h 574"/>
                          <a:gd name="T2" fmla="*/ 1 w 81"/>
                          <a:gd name="T3" fmla="*/ 571 h 574"/>
                          <a:gd name="T4" fmla="*/ 20 w 81"/>
                          <a:gd name="T5" fmla="*/ 425 h 574"/>
                          <a:gd name="T6" fmla="*/ 20 w 81"/>
                          <a:gd name="T7" fmla="*/ 0 h 574"/>
                          <a:gd name="T8" fmla="*/ 60 w 81"/>
                          <a:gd name="T9" fmla="*/ 0 h 574"/>
                          <a:gd name="T10" fmla="*/ 60 w 81"/>
                          <a:gd name="T11" fmla="*/ 425 h 574"/>
                          <a:gd name="T12" fmla="*/ 80 w 81"/>
                          <a:gd name="T13" fmla="*/ 571 h 574"/>
                          <a:gd name="T14" fmla="*/ 77 w 81"/>
                          <a:gd name="T15" fmla="*/ 570 h 574"/>
                          <a:gd name="T16" fmla="*/ 0 w 81"/>
                          <a:gd name="T17" fmla="*/ 573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574">
                            <a:moveTo>
                              <a:pt x="0" y="573"/>
                            </a:moveTo>
                            <a:lnTo>
                              <a:pt x="1" y="571"/>
                            </a:lnTo>
                            <a:lnTo>
                              <a:pt x="20" y="425"/>
                            </a:lnTo>
                            <a:lnTo>
                              <a:pt x="20" y="0"/>
                            </a:lnTo>
                            <a:lnTo>
                              <a:pt x="60" y="0"/>
                            </a:lnTo>
                            <a:lnTo>
                              <a:pt x="60" y="425"/>
                            </a:lnTo>
                            <a:lnTo>
                              <a:pt x="80" y="571"/>
                            </a:lnTo>
                            <a:lnTo>
                              <a:pt x="77" y="570"/>
                            </a:lnTo>
                            <a:lnTo>
                              <a:pt x="0" y="573"/>
                            </a:lnTo>
                          </a:path>
                        </a:pathLst>
                      </a:custGeom>
                      <a:solidFill>
                        <a:srgbClr val="FFFF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20" name="Freeform 16"/>
                      <p:cNvSpPr>
                        <a:spLocks/>
                      </p:cNvSpPr>
                      <p:nvPr/>
                    </p:nvSpPr>
                    <p:spPr bwMode="auto">
                      <a:xfrm>
                        <a:off x="1016" y="3179"/>
                        <a:ext cx="32" cy="17"/>
                      </a:xfrm>
                      <a:custGeom>
                        <a:avLst/>
                        <a:gdLst>
                          <a:gd name="T0" fmla="*/ 0 w 32"/>
                          <a:gd name="T1" fmla="*/ 8 h 17"/>
                          <a:gd name="T2" fmla="*/ 0 w 32"/>
                          <a:gd name="T3" fmla="*/ 16 h 17"/>
                          <a:gd name="T4" fmla="*/ 31 w 32"/>
                          <a:gd name="T5" fmla="*/ 16 h 17"/>
                          <a:gd name="T6" fmla="*/ 31 w 32"/>
                          <a:gd name="T7" fmla="*/ 0 h 17"/>
                          <a:gd name="T8" fmla="*/ 0 w 32"/>
                          <a:gd name="T9" fmla="*/ 0 h 17"/>
                          <a:gd name="T10" fmla="*/ 0 w 32"/>
                          <a:gd name="T11" fmla="*/ 8 h 17"/>
                        </a:gdLst>
                        <a:ahLst/>
                        <a:cxnLst>
                          <a:cxn ang="0">
                            <a:pos x="T0" y="T1"/>
                          </a:cxn>
                          <a:cxn ang="0">
                            <a:pos x="T2" y="T3"/>
                          </a:cxn>
                          <a:cxn ang="0">
                            <a:pos x="T4" y="T5"/>
                          </a:cxn>
                          <a:cxn ang="0">
                            <a:pos x="T6" y="T7"/>
                          </a:cxn>
                          <a:cxn ang="0">
                            <a:pos x="T8" y="T9"/>
                          </a:cxn>
                          <a:cxn ang="0">
                            <a:pos x="T10" y="T11"/>
                          </a:cxn>
                        </a:cxnLst>
                        <a:rect l="0" t="0" r="r" b="b"/>
                        <a:pathLst>
                          <a:path w="32" h="17">
                            <a:moveTo>
                              <a:pt x="0" y="8"/>
                            </a:moveTo>
                            <a:lnTo>
                              <a:pt x="0" y="16"/>
                            </a:lnTo>
                            <a:lnTo>
                              <a:pt x="31" y="16"/>
                            </a:lnTo>
                            <a:lnTo>
                              <a:pt x="31" y="0"/>
                            </a:lnTo>
                            <a:lnTo>
                              <a:pt x="0" y="0"/>
                            </a:lnTo>
                            <a:lnTo>
                              <a:pt x="0" y="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21" name="Freeform 17"/>
                      <p:cNvSpPr>
                        <a:spLocks/>
                      </p:cNvSpPr>
                      <p:nvPr/>
                    </p:nvSpPr>
                    <p:spPr bwMode="auto">
                      <a:xfrm>
                        <a:off x="826" y="3123"/>
                        <a:ext cx="406" cy="17"/>
                      </a:xfrm>
                      <a:custGeom>
                        <a:avLst/>
                        <a:gdLst>
                          <a:gd name="T0" fmla="*/ 0 w 406"/>
                          <a:gd name="T1" fmla="*/ 8 h 17"/>
                          <a:gd name="T2" fmla="*/ 0 w 406"/>
                          <a:gd name="T3" fmla="*/ 16 h 17"/>
                          <a:gd name="T4" fmla="*/ 405 w 406"/>
                          <a:gd name="T5" fmla="*/ 16 h 17"/>
                          <a:gd name="T6" fmla="*/ 405 w 406"/>
                          <a:gd name="T7" fmla="*/ 0 h 17"/>
                          <a:gd name="T8" fmla="*/ 0 w 406"/>
                          <a:gd name="T9" fmla="*/ 0 h 17"/>
                          <a:gd name="T10" fmla="*/ 0 w 406"/>
                          <a:gd name="T11" fmla="*/ 8 h 17"/>
                        </a:gdLst>
                        <a:ahLst/>
                        <a:cxnLst>
                          <a:cxn ang="0">
                            <a:pos x="T0" y="T1"/>
                          </a:cxn>
                          <a:cxn ang="0">
                            <a:pos x="T2" y="T3"/>
                          </a:cxn>
                          <a:cxn ang="0">
                            <a:pos x="T4" y="T5"/>
                          </a:cxn>
                          <a:cxn ang="0">
                            <a:pos x="T6" y="T7"/>
                          </a:cxn>
                          <a:cxn ang="0">
                            <a:pos x="T8" y="T9"/>
                          </a:cxn>
                          <a:cxn ang="0">
                            <a:pos x="T10" y="T11"/>
                          </a:cxn>
                        </a:cxnLst>
                        <a:rect l="0" t="0" r="r" b="b"/>
                        <a:pathLst>
                          <a:path w="406" h="17">
                            <a:moveTo>
                              <a:pt x="0" y="8"/>
                            </a:moveTo>
                            <a:lnTo>
                              <a:pt x="0" y="16"/>
                            </a:lnTo>
                            <a:lnTo>
                              <a:pt x="405" y="16"/>
                            </a:lnTo>
                            <a:lnTo>
                              <a:pt x="405" y="0"/>
                            </a:lnTo>
                            <a:lnTo>
                              <a:pt x="0" y="0"/>
                            </a:lnTo>
                            <a:lnTo>
                              <a:pt x="0" y="8"/>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22" name="Freeform 18"/>
                      <p:cNvSpPr>
                        <a:spLocks/>
                      </p:cNvSpPr>
                      <p:nvPr/>
                    </p:nvSpPr>
                    <p:spPr bwMode="auto">
                      <a:xfrm>
                        <a:off x="1341" y="2830"/>
                        <a:ext cx="99" cy="60"/>
                      </a:xfrm>
                      <a:custGeom>
                        <a:avLst/>
                        <a:gdLst>
                          <a:gd name="T0" fmla="*/ 98 w 99"/>
                          <a:gd name="T1" fmla="*/ 30 h 60"/>
                          <a:gd name="T2" fmla="*/ 96 w 99"/>
                          <a:gd name="T3" fmla="*/ 36 h 60"/>
                          <a:gd name="T4" fmla="*/ 94 w 99"/>
                          <a:gd name="T5" fmla="*/ 41 h 60"/>
                          <a:gd name="T6" fmla="*/ 89 w 99"/>
                          <a:gd name="T7" fmla="*/ 47 h 60"/>
                          <a:gd name="T8" fmla="*/ 83 w 99"/>
                          <a:gd name="T9" fmla="*/ 51 h 60"/>
                          <a:gd name="T10" fmla="*/ 76 w 99"/>
                          <a:gd name="T11" fmla="*/ 54 h 60"/>
                          <a:gd name="T12" fmla="*/ 68 w 99"/>
                          <a:gd name="T13" fmla="*/ 57 h 60"/>
                          <a:gd name="T14" fmla="*/ 59 w 99"/>
                          <a:gd name="T15" fmla="*/ 59 h 60"/>
                          <a:gd name="T16" fmla="*/ 49 w 99"/>
                          <a:gd name="T17" fmla="*/ 59 h 60"/>
                          <a:gd name="T18" fmla="*/ 39 w 99"/>
                          <a:gd name="T19" fmla="*/ 59 h 60"/>
                          <a:gd name="T20" fmla="*/ 30 w 99"/>
                          <a:gd name="T21" fmla="*/ 57 h 60"/>
                          <a:gd name="T22" fmla="*/ 22 w 99"/>
                          <a:gd name="T23" fmla="*/ 54 h 60"/>
                          <a:gd name="T24" fmla="*/ 15 w 99"/>
                          <a:gd name="T25" fmla="*/ 51 h 60"/>
                          <a:gd name="T26" fmla="*/ 9 w 99"/>
                          <a:gd name="T27" fmla="*/ 47 h 60"/>
                          <a:gd name="T28" fmla="*/ 4 w 99"/>
                          <a:gd name="T29" fmla="*/ 41 h 60"/>
                          <a:gd name="T30" fmla="*/ 1 w 99"/>
                          <a:gd name="T31" fmla="*/ 36 h 60"/>
                          <a:gd name="T32" fmla="*/ 0 w 99"/>
                          <a:gd name="T33" fmla="*/ 30 h 60"/>
                          <a:gd name="T34" fmla="*/ 1 w 99"/>
                          <a:gd name="T35" fmla="*/ 23 h 60"/>
                          <a:gd name="T36" fmla="*/ 4 w 99"/>
                          <a:gd name="T37" fmla="*/ 18 h 60"/>
                          <a:gd name="T38" fmla="*/ 9 w 99"/>
                          <a:gd name="T39" fmla="*/ 13 h 60"/>
                          <a:gd name="T40" fmla="*/ 15 w 99"/>
                          <a:gd name="T41" fmla="*/ 8 h 60"/>
                          <a:gd name="T42" fmla="*/ 22 w 99"/>
                          <a:gd name="T43" fmla="*/ 5 h 60"/>
                          <a:gd name="T44" fmla="*/ 30 w 99"/>
                          <a:gd name="T45" fmla="*/ 2 h 60"/>
                          <a:gd name="T46" fmla="*/ 39 w 99"/>
                          <a:gd name="T47" fmla="*/ 0 h 60"/>
                          <a:gd name="T48" fmla="*/ 49 w 99"/>
                          <a:gd name="T49" fmla="*/ 0 h 60"/>
                          <a:gd name="T50" fmla="*/ 59 w 99"/>
                          <a:gd name="T51" fmla="*/ 0 h 60"/>
                          <a:gd name="T52" fmla="*/ 68 w 99"/>
                          <a:gd name="T53" fmla="*/ 2 h 60"/>
                          <a:gd name="T54" fmla="*/ 76 w 99"/>
                          <a:gd name="T55" fmla="*/ 5 h 60"/>
                          <a:gd name="T56" fmla="*/ 83 w 99"/>
                          <a:gd name="T57" fmla="*/ 8 h 60"/>
                          <a:gd name="T58" fmla="*/ 89 w 99"/>
                          <a:gd name="T59" fmla="*/ 13 h 60"/>
                          <a:gd name="T60" fmla="*/ 94 w 99"/>
                          <a:gd name="T61" fmla="*/ 18 h 60"/>
                          <a:gd name="T62" fmla="*/ 96 w 99"/>
                          <a:gd name="T63" fmla="*/ 23 h 60"/>
                          <a:gd name="T64" fmla="*/ 98 w 99"/>
                          <a:gd name="T6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0">
                            <a:moveTo>
                              <a:pt x="98" y="30"/>
                            </a:moveTo>
                            <a:lnTo>
                              <a:pt x="96" y="36"/>
                            </a:lnTo>
                            <a:lnTo>
                              <a:pt x="94" y="41"/>
                            </a:lnTo>
                            <a:lnTo>
                              <a:pt x="89" y="47"/>
                            </a:lnTo>
                            <a:lnTo>
                              <a:pt x="83" y="51"/>
                            </a:lnTo>
                            <a:lnTo>
                              <a:pt x="76" y="54"/>
                            </a:lnTo>
                            <a:lnTo>
                              <a:pt x="68" y="57"/>
                            </a:lnTo>
                            <a:lnTo>
                              <a:pt x="59" y="59"/>
                            </a:lnTo>
                            <a:lnTo>
                              <a:pt x="49" y="59"/>
                            </a:lnTo>
                            <a:lnTo>
                              <a:pt x="39" y="59"/>
                            </a:lnTo>
                            <a:lnTo>
                              <a:pt x="30" y="57"/>
                            </a:lnTo>
                            <a:lnTo>
                              <a:pt x="22" y="54"/>
                            </a:lnTo>
                            <a:lnTo>
                              <a:pt x="15" y="51"/>
                            </a:lnTo>
                            <a:lnTo>
                              <a:pt x="9" y="47"/>
                            </a:lnTo>
                            <a:lnTo>
                              <a:pt x="4" y="41"/>
                            </a:lnTo>
                            <a:lnTo>
                              <a:pt x="1" y="36"/>
                            </a:lnTo>
                            <a:lnTo>
                              <a:pt x="0" y="30"/>
                            </a:lnTo>
                            <a:lnTo>
                              <a:pt x="1" y="23"/>
                            </a:lnTo>
                            <a:lnTo>
                              <a:pt x="4" y="18"/>
                            </a:lnTo>
                            <a:lnTo>
                              <a:pt x="9" y="13"/>
                            </a:lnTo>
                            <a:lnTo>
                              <a:pt x="15" y="8"/>
                            </a:lnTo>
                            <a:lnTo>
                              <a:pt x="22" y="5"/>
                            </a:lnTo>
                            <a:lnTo>
                              <a:pt x="30" y="2"/>
                            </a:lnTo>
                            <a:lnTo>
                              <a:pt x="39" y="0"/>
                            </a:lnTo>
                            <a:lnTo>
                              <a:pt x="49" y="0"/>
                            </a:lnTo>
                            <a:lnTo>
                              <a:pt x="59" y="0"/>
                            </a:lnTo>
                            <a:lnTo>
                              <a:pt x="68" y="2"/>
                            </a:lnTo>
                            <a:lnTo>
                              <a:pt x="76" y="5"/>
                            </a:lnTo>
                            <a:lnTo>
                              <a:pt x="83" y="8"/>
                            </a:lnTo>
                            <a:lnTo>
                              <a:pt x="89" y="13"/>
                            </a:lnTo>
                            <a:lnTo>
                              <a:pt x="94" y="18"/>
                            </a:lnTo>
                            <a:lnTo>
                              <a:pt x="96" y="23"/>
                            </a:lnTo>
                            <a:lnTo>
                              <a:pt x="98" y="30"/>
                            </a:lnTo>
                          </a:path>
                        </a:pathLst>
                      </a:custGeom>
                      <a:solidFill>
                        <a:srgbClr val="E0E0E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23" name="Freeform 19"/>
                      <p:cNvSpPr>
                        <a:spLocks/>
                      </p:cNvSpPr>
                      <p:nvPr/>
                    </p:nvSpPr>
                    <p:spPr bwMode="auto">
                      <a:xfrm>
                        <a:off x="1341" y="2916"/>
                        <a:ext cx="99" cy="60"/>
                      </a:xfrm>
                      <a:custGeom>
                        <a:avLst/>
                        <a:gdLst>
                          <a:gd name="T0" fmla="*/ 98 w 99"/>
                          <a:gd name="T1" fmla="*/ 30 h 60"/>
                          <a:gd name="T2" fmla="*/ 96 w 99"/>
                          <a:gd name="T3" fmla="*/ 35 h 60"/>
                          <a:gd name="T4" fmla="*/ 94 w 99"/>
                          <a:gd name="T5" fmla="*/ 41 h 60"/>
                          <a:gd name="T6" fmla="*/ 89 w 99"/>
                          <a:gd name="T7" fmla="*/ 46 h 60"/>
                          <a:gd name="T8" fmla="*/ 83 w 99"/>
                          <a:gd name="T9" fmla="*/ 50 h 60"/>
                          <a:gd name="T10" fmla="*/ 76 w 99"/>
                          <a:gd name="T11" fmla="*/ 54 h 60"/>
                          <a:gd name="T12" fmla="*/ 68 w 99"/>
                          <a:gd name="T13" fmla="*/ 56 h 60"/>
                          <a:gd name="T14" fmla="*/ 59 w 99"/>
                          <a:gd name="T15" fmla="*/ 58 h 60"/>
                          <a:gd name="T16" fmla="*/ 49 w 99"/>
                          <a:gd name="T17" fmla="*/ 59 h 60"/>
                          <a:gd name="T18" fmla="*/ 39 w 99"/>
                          <a:gd name="T19" fmla="*/ 58 h 60"/>
                          <a:gd name="T20" fmla="*/ 30 w 99"/>
                          <a:gd name="T21" fmla="*/ 56 h 60"/>
                          <a:gd name="T22" fmla="*/ 22 w 99"/>
                          <a:gd name="T23" fmla="*/ 54 h 60"/>
                          <a:gd name="T24" fmla="*/ 15 w 99"/>
                          <a:gd name="T25" fmla="*/ 50 h 60"/>
                          <a:gd name="T26" fmla="*/ 9 w 99"/>
                          <a:gd name="T27" fmla="*/ 46 h 60"/>
                          <a:gd name="T28" fmla="*/ 4 w 99"/>
                          <a:gd name="T29" fmla="*/ 41 h 60"/>
                          <a:gd name="T30" fmla="*/ 1 w 99"/>
                          <a:gd name="T31" fmla="*/ 35 h 60"/>
                          <a:gd name="T32" fmla="*/ 0 w 99"/>
                          <a:gd name="T33" fmla="*/ 30 h 60"/>
                          <a:gd name="T34" fmla="*/ 1 w 99"/>
                          <a:gd name="T35" fmla="*/ 24 h 60"/>
                          <a:gd name="T36" fmla="*/ 4 w 99"/>
                          <a:gd name="T37" fmla="*/ 18 h 60"/>
                          <a:gd name="T38" fmla="*/ 9 w 99"/>
                          <a:gd name="T39" fmla="*/ 13 h 60"/>
                          <a:gd name="T40" fmla="*/ 15 w 99"/>
                          <a:gd name="T41" fmla="*/ 9 h 60"/>
                          <a:gd name="T42" fmla="*/ 22 w 99"/>
                          <a:gd name="T43" fmla="*/ 5 h 60"/>
                          <a:gd name="T44" fmla="*/ 30 w 99"/>
                          <a:gd name="T45" fmla="*/ 3 h 60"/>
                          <a:gd name="T46" fmla="*/ 39 w 99"/>
                          <a:gd name="T47" fmla="*/ 1 h 60"/>
                          <a:gd name="T48" fmla="*/ 49 w 99"/>
                          <a:gd name="T49" fmla="*/ 0 h 60"/>
                          <a:gd name="T50" fmla="*/ 59 w 99"/>
                          <a:gd name="T51" fmla="*/ 1 h 60"/>
                          <a:gd name="T52" fmla="*/ 68 w 99"/>
                          <a:gd name="T53" fmla="*/ 3 h 60"/>
                          <a:gd name="T54" fmla="*/ 76 w 99"/>
                          <a:gd name="T55" fmla="*/ 5 h 60"/>
                          <a:gd name="T56" fmla="*/ 83 w 99"/>
                          <a:gd name="T57" fmla="*/ 9 h 60"/>
                          <a:gd name="T58" fmla="*/ 89 w 99"/>
                          <a:gd name="T59" fmla="*/ 13 h 60"/>
                          <a:gd name="T60" fmla="*/ 94 w 99"/>
                          <a:gd name="T61" fmla="*/ 18 h 60"/>
                          <a:gd name="T62" fmla="*/ 96 w 99"/>
                          <a:gd name="T63" fmla="*/ 24 h 60"/>
                          <a:gd name="T64" fmla="*/ 98 w 99"/>
                          <a:gd name="T6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0">
                            <a:moveTo>
                              <a:pt x="98" y="30"/>
                            </a:moveTo>
                            <a:lnTo>
                              <a:pt x="96" y="35"/>
                            </a:lnTo>
                            <a:lnTo>
                              <a:pt x="94" y="41"/>
                            </a:lnTo>
                            <a:lnTo>
                              <a:pt x="89" y="46"/>
                            </a:lnTo>
                            <a:lnTo>
                              <a:pt x="83" y="50"/>
                            </a:lnTo>
                            <a:lnTo>
                              <a:pt x="76" y="54"/>
                            </a:lnTo>
                            <a:lnTo>
                              <a:pt x="68" y="56"/>
                            </a:lnTo>
                            <a:lnTo>
                              <a:pt x="59" y="58"/>
                            </a:lnTo>
                            <a:lnTo>
                              <a:pt x="49" y="59"/>
                            </a:lnTo>
                            <a:lnTo>
                              <a:pt x="39" y="58"/>
                            </a:lnTo>
                            <a:lnTo>
                              <a:pt x="30" y="56"/>
                            </a:lnTo>
                            <a:lnTo>
                              <a:pt x="22" y="54"/>
                            </a:lnTo>
                            <a:lnTo>
                              <a:pt x="15" y="50"/>
                            </a:lnTo>
                            <a:lnTo>
                              <a:pt x="9" y="46"/>
                            </a:lnTo>
                            <a:lnTo>
                              <a:pt x="4" y="41"/>
                            </a:lnTo>
                            <a:lnTo>
                              <a:pt x="1" y="35"/>
                            </a:lnTo>
                            <a:lnTo>
                              <a:pt x="0" y="30"/>
                            </a:lnTo>
                            <a:lnTo>
                              <a:pt x="1" y="24"/>
                            </a:lnTo>
                            <a:lnTo>
                              <a:pt x="4" y="18"/>
                            </a:lnTo>
                            <a:lnTo>
                              <a:pt x="9" y="13"/>
                            </a:lnTo>
                            <a:lnTo>
                              <a:pt x="15" y="9"/>
                            </a:lnTo>
                            <a:lnTo>
                              <a:pt x="22" y="5"/>
                            </a:lnTo>
                            <a:lnTo>
                              <a:pt x="30" y="3"/>
                            </a:lnTo>
                            <a:lnTo>
                              <a:pt x="39" y="1"/>
                            </a:lnTo>
                            <a:lnTo>
                              <a:pt x="49" y="0"/>
                            </a:lnTo>
                            <a:lnTo>
                              <a:pt x="59" y="1"/>
                            </a:lnTo>
                            <a:lnTo>
                              <a:pt x="68" y="3"/>
                            </a:lnTo>
                            <a:lnTo>
                              <a:pt x="76" y="5"/>
                            </a:lnTo>
                            <a:lnTo>
                              <a:pt x="83" y="9"/>
                            </a:lnTo>
                            <a:lnTo>
                              <a:pt x="89" y="13"/>
                            </a:lnTo>
                            <a:lnTo>
                              <a:pt x="94" y="18"/>
                            </a:lnTo>
                            <a:lnTo>
                              <a:pt x="96" y="24"/>
                            </a:lnTo>
                            <a:lnTo>
                              <a:pt x="98" y="30"/>
                            </a:lnTo>
                          </a:path>
                        </a:pathLst>
                      </a:custGeom>
                      <a:solidFill>
                        <a:srgbClr val="E0E0E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24" name="Freeform 20"/>
                      <p:cNvSpPr>
                        <a:spLocks/>
                      </p:cNvSpPr>
                      <p:nvPr/>
                    </p:nvSpPr>
                    <p:spPr bwMode="auto">
                      <a:xfrm>
                        <a:off x="1341" y="3001"/>
                        <a:ext cx="99" cy="61"/>
                      </a:xfrm>
                      <a:custGeom>
                        <a:avLst/>
                        <a:gdLst>
                          <a:gd name="T0" fmla="*/ 98 w 99"/>
                          <a:gd name="T1" fmla="*/ 30 h 61"/>
                          <a:gd name="T2" fmla="*/ 96 w 99"/>
                          <a:gd name="T3" fmla="*/ 36 h 61"/>
                          <a:gd name="T4" fmla="*/ 94 w 99"/>
                          <a:gd name="T5" fmla="*/ 42 h 61"/>
                          <a:gd name="T6" fmla="*/ 89 w 99"/>
                          <a:gd name="T7" fmla="*/ 47 h 61"/>
                          <a:gd name="T8" fmla="*/ 83 w 99"/>
                          <a:gd name="T9" fmla="*/ 51 h 61"/>
                          <a:gd name="T10" fmla="*/ 76 w 99"/>
                          <a:gd name="T11" fmla="*/ 55 h 61"/>
                          <a:gd name="T12" fmla="*/ 68 w 99"/>
                          <a:gd name="T13" fmla="*/ 58 h 61"/>
                          <a:gd name="T14" fmla="*/ 59 w 99"/>
                          <a:gd name="T15" fmla="*/ 60 h 61"/>
                          <a:gd name="T16" fmla="*/ 49 w 99"/>
                          <a:gd name="T17" fmla="*/ 60 h 61"/>
                          <a:gd name="T18" fmla="*/ 39 w 99"/>
                          <a:gd name="T19" fmla="*/ 60 h 61"/>
                          <a:gd name="T20" fmla="*/ 30 w 99"/>
                          <a:gd name="T21" fmla="*/ 58 h 61"/>
                          <a:gd name="T22" fmla="*/ 22 w 99"/>
                          <a:gd name="T23" fmla="*/ 55 h 61"/>
                          <a:gd name="T24" fmla="*/ 15 w 99"/>
                          <a:gd name="T25" fmla="*/ 51 h 61"/>
                          <a:gd name="T26" fmla="*/ 9 w 99"/>
                          <a:gd name="T27" fmla="*/ 47 h 61"/>
                          <a:gd name="T28" fmla="*/ 4 w 99"/>
                          <a:gd name="T29" fmla="*/ 42 h 61"/>
                          <a:gd name="T30" fmla="*/ 1 w 99"/>
                          <a:gd name="T31" fmla="*/ 36 h 61"/>
                          <a:gd name="T32" fmla="*/ 0 w 99"/>
                          <a:gd name="T33" fmla="*/ 30 h 61"/>
                          <a:gd name="T34" fmla="*/ 1 w 99"/>
                          <a:gd name="T35" fmla="*/ 24 h 61"/>
                          <a:gd name="T36" fmla="*/ 4 w 99"/>
                          <a:gd name="T37" fmla="*/ 18 h 61"/>
                          <a:gd name="T38" fmla="*/ 9 w 99"/>
                          <a:gd name="T39" fmla="*/ 13 h 61"/>
                          <a:gd name="T40" fmla="*/ 15 w 99"/>
                          <a:gd name="T41" fmla="*/ 9 h 61"/>
                          <a:gd name="T42" fmla="*/ 22 w 99"/>
                          <a:gd name="T43" fmla="*/ 5 h 61"/>
                          <a:gd name="T44" fmla="*/ 30 w 99"/>
                          <a:gd name="T45" fmla="*/ 2 h 61"/>
                          <a:gd name="T46" fmla="*/ 39 w 99"/>
                          <a:gd name="T47" fmla="*/ 0 h 61"/>
                          <a:gd name="T48" fmla="*/ 49 w 99"/>
                          <a:gd name="T49" fmla="*/ 0 h 61"/>
                          <a:gd name="T50" fmla="*/ 59 w 99"/>
                          <a:gd name="T51" fmla="*/ 0 h 61"/>
                          <a:gd name="T52" fmla="*/ 68 w 99"/>
                          <a:gd name="T53" fmla="*/ 2 h 61"/>
                          <a:gd name="T54" fmla="*/ 76 w 99"/>
                          <a:gd name="T55" fmla="*/ 5 h 61"/>
                          <a:gd name="T56" fmla="*/ 83 w 99"/>
                          <a:gd name="T57" fmla="*/ 9 h 61"/>
                          <a:gd name="T58" fmla="*/ 89 w 99"/>
                          <a:gd name="T59" fmla="*/ 13 h 61"/>
                          <a:gd name="T60" fmla="*/ 94 w 99"/>
                          <a:gd name="T61" fmla="*/ 18 h 61"/>
                          <a:gd name="T62" fmla="*/ 96 w 99"/>
                          <a:gd name="T63" fmla="*/ 24 h 61"/>
                          <a:gd name="T64" fmla="*/ 98 w 99"/>
                          <a:gd name="T65"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1">
                            <a:moveTo>
                              <a:pt x="98" y="30"/>
                            </a:moveTo>
                            <a:lnTo>
                              <a:pt x="96" y="36"/>
                            </a:lnTo>
                            <a:lnTo>
                              <a:pt x="94" y="42"/>
                            </a:lnTo>
                            <a:lnTo>
                              <a:pt x="89" y="47"/>
                            </a:lnTo>
                            <a:lnTo>
                              <a:pt x="83" y="51"/>
                            </a:lnTo>
                            <a:lnTo>
                              <a:pt x="76" y="55"/>
                            </a:lnTo>
                            <a:lnTo>
                              <a:pt x="68" y="58"/>
                            </a:lnTo>
                            <a:lnTo>
                              <a:pt x="59" y="60"/>
                            </a:lnTo>
                            <a:lnTo>
                              <a:pt x="49" y="60"/>
                            </a:lnTo>
                            <a:lnTo>
                              <a:pt x="39" y="60"/>
                            </a:lnTo>
                            <a:lnTo>
                              <a:pt x="30" y="58"/>
                            </a:lnTo>
                            <a:lnTo>
                              <a:pt x="22" y="55"/>
                            </a:lnTo>
                            <a:lnTo>
                              <a:pt x="15" y="51"/>
                            </a:lnTo>
                            <a:lnTo>
                              <a:pt x="9" y="47"/>
                            </a:lnTo>
                            <a:lnTo>
                              <a:pt x="4" y="42"/>
                            </a:lnTo>
                            <a:lnTo>
                              <a:pt x="1" y="36"/>
                            </a:lnTo>
                            <a:lnTo>
                              <a:pt x="0" y="30"/>
                            </a:lnTo>
                            <a:lnTo>
                              <a:pt x="1" y="24"/>
                            </a:lnTo>
                            <a:lnTo>
                              <a:pt x="4" y="18"/>
                            </a:lnTo>
                            <a:lnTo>
                              <a:pt x="9" y="13"/>
                            </a:lnTo>
                            <a:lnTo>
                              <a:pt x="15" y="9"/>
                            </a:lnTo>
                            <a:lnTo>
                              <a:pt x="22" y="5"/>
                            </a:lnTo>
                            <a:lnTo>
                              <a:pt x="30" y="2"/>
                            </a:lnTo>
                            <a:lnTo>
                              <a:pt x="39" y="0"/>
                            </a:lnTo>
                            <a:lnTo>
                              <a:pt x="49" y="0"/>
                            </a:lnTo>
                            <a:lnTo>
                              <a:pt x="59" y="0"/>
                            </a:lnTo>
                            <a:lnTo>
                              <a:pt x="68" y="2"/>
                            </a:lnTo>
                            <a:lnTo>
                              <a:pt x="76" y="5"/>
                            </a:lnTo>
                            <a:lnTo>
                              <a:pt x="83" y="9"/>
                            </a:lnTo>
                            <a:lnTo>
                              <a:pt x="89" y="13"/>
                            </a:lnTo>
                            <a:lnTo>
                              <a:pt x="94" y="18"/>
                            </a:lnTo>
                            <a:lnTo>
                              <a:pt x="96" y="24"/>
                            </a:lnTo>
                            <a:lnTo>
                              <a:pt x="98" y="30"/>
                            </a:lnTo>
                          </a:path>
                        </a:pathLst>
                      </a:custGeom>
                      <a:solidFill>
                        <a:srgbClr val="E0E0E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25" name="Freeform 21"/>
                      <p:cNvSpPr>
                        <a:spLocks/>
                      </p:cNvSpPr>
                      <p:nvPr/>
                    </p:nvSpPr>
                    <p:spPr bwMode="auto">
                      <a:xfrm>
                        <a:off x="606" y="2855"/>
                        <a:ext cx="98" cy="61"/>
                      </a:xfrm>
                      <a:custGeom>
                        <a:avLst/>
                        <a:gdLst>
                          <a:gd name="T0" fmla="*/ 97 w 98"/>
                          <a:gd name="T1" fmla="*/ 31 h 61"/>
                          <a:gd name="T2" fmla="*/ 96 w 98"/>
                          <a:gd name="T3" fmla="*/ 37 h 61"/>
                          <a:gd name="T4" fmla="*/ 93 w 98"/>
                          <a:gd name="T5" fmla="*/ 42 h 61"/>
                          <a:gd name="T6" fmla="*/ 88 w 98"/>
                          <a:gd name="T7" fmla="*/ 48 h 61"/>
                          <a:gd name="T8" fmla="*/ 83 w 98"/>
                          <a:gd name="T9" fmla="*/ 52 h 61"/>
                          <a:gd name="T10" fmla="*/ 75 w 98"/>
                          <a:gd name="T11" fmla="*/ 55 h 61"/>
                          <a:gd name="T12" fmla="*/ 67 w 98"/>
                          <a:gd name="T13" fmla="*/ 58 h 61"/>
                          <a:gd name="T14" fmla="*/ 59 w 98"/>
                          <a:gd name="T15" fmla="*/ 60 h 61"/>
                          <a:gd name="T16" fmla="*/ 48 w 98"/>
                          <a:gd name="T17" fmla="*/ 60 h 61"/>
                          <a:gd name="T18" fmla="*/ 38 w 98"/>
                          <a:gd name="T19" fmla="*/ 60 h 61"/>
                          <a:gd name="T20" fmla="*/ 30 w 98"/>
                          <a:gd name="T21" fmla="*/ 58 h 61"/>
                          <a:gd name="T22" fmla="*/ 21 w 98"/>
                          <a:gd name="T23" fmla="*/ 55 h 61"/>
                          <a:gd name="T24" fmla="*/ 14 w 98"/>
                          <a:gd name="T25" fmla="*/ 52 h 61"/>
                          <a:gd name="T26" fmla="*/ 8 w 98"/>
                          <a:gd name="T27" fmla="*/ 48 h 61"/>
                          <a:gd name="T28" fmla="*/ 4 w 98"/>
                          <a:gd name="T29" fmla="*/ 42 h 61"/>
                          <a:gd name="T30" fmla="*/ 1 w 98"/>
                          <a:gd name="T31" fmla="*/ 37 h 61"/>
                          <a:gd name="T32" fmla="*/ 0 w 98"/>
                          <a:gd name="T33" fmla="*/ 31 h 61"/>
                          <a:gd name="T34" fmla="*/ 1 w 98"/>
                          <a:gd name="T35" fmla="*/ 24 h 61"/>
                          <a:gd name="T36" fmla="*/ 4 w 98"/>
                          <a:gd name="T37" fmla="*/ 18 h 61"/>
                          <a:gd name="T38" fmla="*/ 8 w 98"/>
                          <a:gd name="T39" fmla="*/ 14 h 61"/>
                          <a:gd name="T40" fmla="*/ 14 w 98"/>
                          <a:gd name="T41" fmla="*/ 8 h 61"/>
                          <a:gd name="T42" fmla="*/ 21 w 98"/>
                          <a:gd name="T43" fmla="*/ 6 h 61"/>
                          <a:gd name="T44" fmla="*/ 30 w 98"/>
                          <a:gd name="T45" fmla="*/ 3 h 61"/>
                          <a:gd name="T46" fmla="*/ 38 w 98"/>
                          <a:gd name="T47" fmla="*/ 1 h 61"/>
                          <a:gd name="T48" fmla="*/ 48 w 98"/>
                          <a:gd name="T49" fmla="*/ 0 h 61"/>
                          <a:gd name="T50" fmla="*/ 59 w 98"/>
                          <a:gd name="T51" fmla="*/ 1 h 61"/>
                          <a:gd name="T52" fmla="*/ 67 w 98"/>
                          <a:gd name="T53" fmla="*/ 3 h 61"/>
                          <a:gd name="T54" fmla="*/ 75 w 98"/>
                          <a:gd name="T55" fmla="*/ 6 h 61"/>
                          <a:gd name="T56" fmla="*/ 83 w 98"/>
                          <a:gd name="T57" fmla="*/ 8 h 61"/>
                          <a:gd name="T58" fmla="*/ 88 w 98"/>
                          <a:gd name="T59" fmla="*/ 14 h 61"/>
                          <a:gd name="T60" fmla="*/ 93 w 98"/>
                          <a:gd name="T61" fmla="*/ 18 h 61"/>
                          <a:gd name="T62" fmla="*/ 96 w 98"/>
                          <a:gd name="T63" fmla="*/ 24 h 61"/>
                          <a:gd name="T64" fmla="*/ 97 w 98"/>
                          <a:gd name="T65"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61">
                            <a:moveTo>
                              <a:pt x="97" y="31"/>
                            </a:moveTo>
                            <a:lnTo>
                              <a:pt x="96" y="37"/>
                            </a:lnTo>
                            <a:lnTo>
                              <a:pt x="93" y="42"/>
                            </a:lnTo>
                            <a:lnTo>
                              <a:pt x="88" y="48"/>
                            </a:lnTo>
                            <a:lnTo>
                              <a:pt x="83" y="52"/>
                            </a:lnTo>
                            <a:lnTo>
                              <a:pt x="75" y="55"/>
                            </a:lnTo>
                            <a:lnTo>
                              <a:pt x="67" y="58"/>
                            </a:lnTo>
                            <a:lnTo>
                              <a:pt x="59" y="60"/>
                            </a:lnTo>
                            <a:lnTo>
                              <a:pt x="48" y="60"/>
                            </a:lnTo>
                            <a:lnTo>
                              <a:pt x="38" y="60"/>
                            </a:lnTo>
                            <a:lnTo>
                              <a:pt x="30" y="58"/>
                            </a:lnTo>
                            <a:lnTo>
                              <a:pt x="21" y="55"/>
                            </a:lnTo>
                            <a:lnTo>
                              <a:pt x="14" y="52"/>
                            </a:lnTo>
                            <a:lnTo>
                              <a:pt x="8" y="48"/>
                            </a:lnTo>
                            <a:lnTo>
                              <a:pt x="4" y="42"/>
                            </a:lnTo>
                            <a:lnTo>
                              <a:pt x="1" y="37"/>
                            </a:lnTo>
                            <a:lnTo>
                              <a:pt x="0" y="31"/>
                            </a:lnTo>
                            <a:lnTo>
                              <a:pt x="1" y="24"/>
                            </a:lnTo>
                            <a:lnTo>
                              <a:pt x="4" y="18"/>
                            </a:lnTo>
                            <a:lnTo>
                              <a:pt x="8" y="14"/>
                            </a:lnTo>
                            <a:lnTo>
                              <a:pt x="14" y="8"/>
                            </a:lnTo>
                            <a:lnTo>
                              <a:pt x="21" y="6"/>
                            </a:lnTo>
                            <a:lnTo>
                              <a:pt x="30" y="3"/>
                            </a:lnTo>
                            <a:lnTo>
                              <a:pt x="38" y="1"/>
                            </a:lnTo>
                            <a:lnTo>
                              <a:pt x="48" y="0"/>
                            </a:lnTo>
                            <a:lnTo>
                              <a:pt x="59" y="1"/>
                            </a:lnTo>
                            <a:lnTo>
                              <a:pt x="67" y="3"/>
                            </a:lnTo>
                            <a:lnTo>
                              <a:pt x="75" y="6"/>
                            </a:lnTo>
                            <a:lnTo>
                              <a:pt x="83" y="8"/>
                            </a:lnTo>
                            <a:lnTo>
                              <a:pt x="88" y="14"/>
                            </a:lnTo>
                            <a:lnTo>
                              <a:pt x="93" y="18"/>
                            </a:lnTo>
                            <a:lnTo>
                              <a:pt x="96" y="24"/>
                            </a:lnTo>
                            <a:lnTo>
                              <a:pt x="97" y="31"/>
                            </a:lnTo>
                          </a:path>
                        </a:pathLst>
                      </a:custGeom>
                      <a:solidFill>
                        <a:srgbClr val="E0E0E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26" name="Freeform 22"/>
                      <p:cNvSpPr>
                        <a:spLocks/>
                      </p:cNvSpPr>
                      <p:nvPr/>
                    </p:nvSpPr>
                    <p:spPr bwMode="auto">
                      <a:xfrm>
                        <a:off x="606" y="2942"/>
                        <a:ext cx="98" cy="59"/>
                      </a:xfrm>
                      <a:custGeom>
                        <a:avLst/>
                        <a:gdLst>
                          <a:gd name="T0" fmla="*/ 97 w 98"/>
                          <a:gd name="T1" fmla="*/ 29 h 59"/>
                          <a:gd name="T2" fmla="*/ 96 w 98"/>
                          <a:gd name="T3" fmla="*/ 34 h 59"/>
                          <a:gd name="T4" fmla="*/ 93 w 98"/>
                          <a:gd name="T5" fmla="*/ 40 h 59"/>
                          <a:gd name="T6" fmla="*/ 88 w 98"/>
                          <a:gd name="T7" fmla="*/ 45 h 59"/>
                          <a:gd name="T8" fmla="*/ 83 w 98"/>
                          <a:gd name="T9" fmla="*/ 49 h 59"/>
                          <a:gd name="T10" fmla="*/ 75 w 98"/>
                          <a:gd name="T11" fmla="*/ 53 h 59"/>
                          <a:gd name="T12" fmla="*/ 67 w 98"/>
                          <a:gd name="T13" fmla="*/ 56 h 59"/>
                          <a:gd name="T14" fmla="*/ 59 w 98"/>
                          <a:gd name="T15" fmla="*/ 57 h 59"/>
                          <a:gd name="T16" fmla="*/ 48 w 98"/>
                          <a:gd name="T17" fmla="*/ 58 h 59"/>
                          <a:gd name="T18" fmla="*/ 38 w 98"/>
                          <a:gd name="T19" fmla="*/ 57 h 59"/>
                          <a:gd name="T20" fmla="*/ 30 w 98"/>
                          <a:gd name="T21" fmla="*/ 56 h 59"/>
                          <a:gd name="T22" fmla="*/ 21 w 98"/>
                          <a:gd name="T23" fmla="*/ 53 h 59"/>
                          <a:gd name="T24" fmla="*/ 14 w 98"/>
                          <a:gd name="T25" fmla="*/ 49 h 59"/>
                          <a:gd name="T26" fmla="*/ 8 w 98"/>
                          <a:gd name="T27" fmla="*/ 45 h 59"/>
                          <a:gd name="T28" fmla="*/ 4 w 98"/>
                          <a:gd name="T29" fmla="*/ 40 h 59"/>
                          <a:gd name="T30" fmla="*/ 1 w 98"/>
                          <a:gd name="T31" fmla="*/ 34 h 59"/>
                          <a:gd name="T32" fmla="*/ 0 w 98"/>
                          <a:gd name="T33" fmla="*/ 29 h 59"/>
                          <a:gd name="T34" fmla="*/ 1 w 98"/>
                          <a:gd name="T35" fmla="*/ 23 h 59"/>
                          <a:gd name="T36" fmla="*/ 4 w 98"/>
                          <a:gd name="T37" fmla="*/ 18 h 59"/>
                          <a:gd name="T38" fmla="*/ 8 w 98"/>
                          <a:gd name="T39" fmla="*/ 12 h 59"/>
                          <a:gd name="T40" fmla="*/ 14 w 98"/>
                          <a:gd name="T41" fmla="*/ 9 h 59"/>
                          <a:gd name="T42" fmla="*/ 21 w 98"/>
                          <a:gd name="T43" fmla="*/ 5 h 59"/>
                          <a:gd name="T44" fmla="*/ 30 w 98"/>
                          <a:gd name="T45" fmla="*/ 2 h 59"/>
                          <a:gd name="T46" fmla="*/ 38 w 98"/>
                          <a:gd name="T47" fmla="*/ 1 h 59"/>
                          <a:gd name="T48" fmla="*/ 48 w 98"/>
                          <a:gd name="T49" fmla="*/ 0 h 59"/>
                          <a:gd name="T50" fmla="*/ 59 w 98"/>
                          <a:gd name="T51" fmla="*/ 1 h 59"/>
                          <a:gd name="T52" fmla="*/ 67 w 98"/>
                          <a:gd name="T53" fmla="*/ 2 h 59"/>
                          <a:gd name="T54" fmla="*/ 75 w 98"/>
                          <a:gd name="T55" fmla="*/ 5 h 59"/>
                          <a:gd name="T56" fmla="*/ 83 w 98"/>
                          <a:gd name="T57" fmla="*/ 9 h 59"/>
                          <a:gd name="T58" fmla="*/ 88 w 98"/>
                          <a:gd name="T59" fmla="*/ 12 h 59"/>
                          <a:gd name="T60" fmla="*/ 93 w 98"/>
                          <a:gd name="T61" fmla="*/ 18 h 59"/>
                          <a:gd name="T62" fmla="*/ 96 w 98"/>
                          <a:gd name="T63" fmla="*/ 23 h 59"/>
                          <a:gd name="T64" fmla="*/ 97 w 98"/>
                          <a:gd name="T65"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59">
                            <a:moveTo>
                              <a:pt x="97" y="29"/>
                            </a:moveTo>
                            <a:lnTo>
                              <a:pt x="96" y="34"/>
                            </a:lnTo>
                            <a:lnTo>
                              <a:pt x="93" y="40"/>
                            </a:lnTo>
                            <a:lnTo>
                              <a:pt x="88" y="45"/>
                            </a:lnTo>
                            <a:lnTo>
                              <a:pt x="83" y="49"/>
                            </a:lnTo>
                            <a:lnTo>
                              <a:pt x="75" y="53"/>
                            </a:lnTo>
                            <a:lnTo>
                              <a:pt x="67" y="56"/>
                            </a:lnTo>
                            <a:lnTo>
                              <a:pt x="59" y="57"/>
                            </a:lnTo>
                            <a:lnTo>
                              <a:pt x="48" y="58"/>
                            </a:lnTo>
                            <a:lnTo>
                              <a:pt x="38" y="57"/>
                            </a:lnTo>
                            <a:lnTo>
                              <a:pt x="30" y="56"/>
                            </a:lnTo>
                            <a:lnTo>
                              <a:pt x="21" y="53"/>
                            </a:lnTo>
                            <a:lnTo>
                              <a:pt x="14" y="49"/>
                            </a:lnTo>
                            <a:lnTo>
                              <a:pt x="8" y="45"/>
                            </a:lnTo>
                            <a:lnTo>
                              <a:pt x="4" y="40"/>
                            </a:lnTo>
                            <a:lnTo>
                              <a:pt x="1" y="34"/>
                            </a:lnTo>
                            <a:lnTo>
                              <a:pt x="0" y="29"/>
                            </a:lnTo>
                            <a:lnTo>
                              <a:pt x="1" y="23"/>
                            </a:lnTo>
                            <a:lnTo>
                              <a:pt x="4" y="18"/>
                            </a:lnTo>
                            <a:lnTo>
                              <a:pt x="8" y="12"/>
                            </a:lnTo>
                            <a:lnTo>
                              <a:pt x="14" y="9"/>
                            </a:lnTo>
                            <a:lnTo>
                              <a:pt x="21" y="5"/>
                            </a:lnTo>
                            <a:lnTo>
                              <a:pt x="30" y="2"/>
                            </a:lnTo>
                            <a:lnTo>
                              <a:pt x="38" y="1"/>
                            </a:lnTo>
                            <a:lnTo>
                              <a:pt x="48" y="0"/>
                            </a:lnTo>
                            <a:lnTo>
                              <a:pt x="59" y="1"/>
                            </a:lnTo>
                            <a:lnTo>
                              <a:pt x="67" y="2"/>
                            </a:lnTo>
                            <a:lnTo>
                              <a:pt x="75" y="5"/>
                            </a:lnTo>
                            <a:lnTo>
                              <a:pt x="83" y="9"/>
                            </a:lnTo>
                            <a:lnTo>
                              <a:pt x="88" y="12"/>
                            </a:lnTo>
                            <a:lnTo>
                              <a:pt x="93" y="18"/>
                            </a:lnTo>
                            <a:lnTo>
                              <a:pt x="96" y="23"/>
                            </a:lnTo>
                            <a:lnTo>
                              <a:pt x="97" y="29"/>
                            </a:lnTo>
                          </a:path>
                        </a:pathLst>
                      </a:custGeom>
                      <a:solidFill>
                        <a:srgbClr val="E0E0E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27" name="Freeform 23"/>
                      <p:cNvSpPr>
                        <a:spLocks/>
                      </p:cNvSpPr>
                      <p:nvPr/>
                    </p:nvSpPr>
                    <p:spPr bwMode="auto">
                      <a:xfrm>
                        <a:off x="606" y="3026"/>
                        <a:ext cx="98" cy="61"/>
                      </a:xfrm>
                      <a:custGeom>
                        <a:avLst/>
                        <a:gdLst>
                          <a:gd name="T0" fmla="*/ 97 w 98"/>
                          <a:gd name="T1" fmla="*/ 30 h 61"/>
                          <a:gd name="T2" fmla="*/ 96 w 98"/>
                          <a:gd name="T3" fmla="*/ 37 h 61"/>
                          <a:gd name="T4" fmla="*/ 93 w 98"/>
                          <a:gd name="T5" fmla="*/ 42 h 61"/>
                          <a:gd name="T6" fmla="*/ 88 w 98"/>
                          <a:gd name="T7" fmla="*/ 47 h 61"/>
                          <a:gd name="T8" fmla="*/ 83 w 98"/>
                          <a:gd name="T9" fmla="*/ 52 h 61"/>
                          <a:gd name="T10" fmla="*/ 75 w 98"/>
                          <a:gd name="T11" fmla="*/ 55 h 61"/>
                          <a:gd name="T12" fmla="*/ 67 w 98"/>
                          <a:gd name="T13" fmla="*/ 58 h 61"/>
                          <a:gd name="T14" fmla="*/ 59 w 98"/>
                          <a:gd name="T15" fmla="*/ 59 h 61"/>
                          <a:gd name="T16" fmla="*/ 48 w 98"/>
                          <a:gd name="T17" fmla="*/ 60 h 61"/>
                          <a:gd name="T18" fmla="*/ 38 w 98"/>
                          <a:gd name="T19" fmla="*/ 59 h 61"/>
                          <a:gd name="T20" fmla="*/ 30 w 98"/>
                          <a:gd name="T21" fmla="*/ 58 h 61"/>
                          <a:gd name="T22" fmla="*/ 21 w 98"/>
                          <a:gd name="T23" fmla="*/ 55 h 61"/>
                          <a:gd name="T24" fmla="*/ 14 w 98"/>
                          <a:gd name="T25" fmla="*/ 52 h 61"/>
                          <a:gd name="T26" fmla="*/ 8 w 98"/>
                          <a:gd name="T27" fmla="*/ 47 h 61"/>
                          <a:gd name="T28" fmla="*/ 4 w 98"/>
                          <a:gd name="T29" fmla="*/ 42 h 61"/>
                          <a:gd name="T30" fmla="*/ 1 w 98"/>
                          <a:gd name="T31" fmla="*/ 37 h 61"/>
                          <a:gd name="T32" fmla="*/ 0 w 98"/>
                          <a:gd name="T33" fmla="*/ 30 h 61"/>
                          <a:gd name="T34" fmla="*/ 1 w 98"/>
                          <a:gd name="T35" fmla="*/ 24 h 61"/>
                          <a:gd name="T36" fmla="*/ 4 w 98"/>
                          <a:gd name="T37" fmla="*/ 18 h 61"/>
                          <a:gd name="T38" fmla="*/ 8 w 98"/>
                          <a:gd name="T39" fmla="*/ 13 h 61"/>
                          <a:gd name="T40" fmla="*/ 14 w 98"/>
                          <a:gd name="T41" fmla="*/ 8 h 61"/>
                          <a:gd name="T42" fmla="*/ 21 w 98"/>
                          <a:gd name="T43" fmla="*/ 6 h 61"/>
                          <a:gd name="T44" fmla="*/ 30 w 98"/>
                          <a:gd name="T45" fmla="*/ 3 h 61"/>
                          <a:gd name="T46" fmla="*/ 38 w 98"/>
                          <a:gd name="T47" fmla="*/ 1 h 61"/>
                          <a:gd name="T48" fmla="*/ 48 w 98"/>
                          <a:gd name="T49" fmla="*/ 0 h 61"/>
                          <a:gd name="T50" fmla="*/ 59 w 98"/>
                          <a:gd name="T51" fmla="*/ 1 h 61"/>
                          <a:gd name="T52" fmla="*/ 67 w 98"/>
                          <a:gd name="T53" fmla="*/ 3 h 61"/>
                          <a:gd name="T54" fmla="*/ 75 w 98"/>
                          <a:gd name="T55" fmla="*/ 6 h 61"/>
                          <a:gd name="T56" fmla="*/ 83 w 98"/>
                          <a:gd name="T57" fmla="*/ 8 h 61"/>
                          <a:gd name="T58" fmla="*/ 88 w 98"/>
                          <a:gd name="T59" fmla="*/ 13 h 61"/>
                          <a:gd name="T60" fmla="*/ 93 w 98"/>
                          <a:gd name="T61" fmla="*/ 18 h 61"/>
                          <a:gd name="T62" fmla="*/ 96 w 98"/>
                          <a:gd name="T63" fmla="*/ 24 h 61"/>
                          <a:gd name="T64" fmla="*/ 97 w 98"/>
                          <a:gd name="T65"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61">
                            <a:moveTo>
                              <a:pt x="97" y="30"/>
                            </a:moveTo>
                            <a:lnTo>
                              <a:pt x="96" y="37"/>
                            </a:lnTo>
                            <a:lnTo>
                              <a:pt x="93" y="42"/>
                            </a:lnTo>
                            <a:lnTo>
                              <a:pt x="88" y="47"/>
                            </a:lnTo>
                            <a:lnTo>
                              <a:pt x="83" y="52"/>
                            </a:lnTo>
                            <a:lnTo>
                              <a:pt x="75" y="55"/>
                            </a:lnTo>
                            <a:lnTo>
                              <a:pt x="67" y="58"/>
                            </a:lnTo>
                            <a:lnTo>
                              <a:pt x="59" y="59"/>
                            </a:lnTo>
                            <a:lnTo>
                              <a:pt x="48" y="60"/>
                            </a:lnTo>
                            <a:lnTo>
                              <a:pt x="38" y="59"/>
                            </a:lnTo>
                            <a:lnTo>
                              <a:pt x="30" y="58"/>
                            </a:lnTo>
                            <a:lnTo>
                              <a:pt x="21" y="55"/>
                            </a:lnTo>
                            <a:lnTo>
                              <a:pt x="14" y="52"/>
                            </a:lnTo>
                            <a:lnTo>
                              <a:pt x="8" y="47"/>
                            </a:lnTo>
                            <a:lnTo>
                              <a:pt x="4" y="42"/>
                            </a:lnTo>
                            <a:lnTo>
                              <a:pt x="1" y="37"/>
                            </a:lnTo>
                            <a:lnTo>
                              <a:pt x="0" y="30"/>
                            </a:lnTo>
                            <a:lnTo>
                              <a:pt x="1" y="24"/>
                            </a:lnTo>
                            <a:lnTo>
                              <a:pt x="4" y="18"/>
                            </a:lnTo>
                            <a:lnTo>
                              <a:pt x="8" y="13"/>
                            </a:lnTo>
                            <a:lnTo>
                              <a:pt x="14" y="8"/>
                            </a:lnTo>
                            <a:lnTo>
                              <a:pt x="21" y="6"/>
                            </a:lnTo>
                            <a:lnTo>
                              <a:pt x="30" y="3"/>
                            </a:lnTo>
                            <a:lnTo>
                              <a:pt x="38" y="1"/>
                            </a:lnTo>
                            <a:lnTo>
                              <a:pt x="48" y="0"/>
                            </a:lnTo>
                            <a:lnTo>
                              <a:pt x="59" y="1"/>
                            </a:lnTo>
                            <a:lnTo>
                              <a:pt x="67" y="3"/>
                            </a:lnTo>
                            <a:lnTo>
                              <a:pt x="75" y="6"/>
                            </a:lnTo>
                            <a:lnTo>
                              <a:pt x="83" y="8"/>
                            </a:lnTo>
                            <a:lnTo>
                              <a:pt x="88" y="13"/>
                            </a:lnTo>
                            <a:lnTo>
                              <a:pt x="93" y="18"/>
                            </a:lnTo>
                            <a:lnTo>
                              <a:pt x="96" y="24"/>
                            </a:lnTo>
                            <a:lnTo>
                              <a:pt x="97" y="30"/>
                            </a:lnTo>
                          </a:path>
                        </a:pathLst>
                      </a:custGeom>
                      <a:solidFill>
                        <a:srgbClr val="E0E0E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grpSp>
                <p:sp>
                  <p:nvSpPr>
                    <p:cNvPr id="47128" name="Freeform 24"/>
                    <p:cNvSpPr>
                      <a:spLocks/>
                    </p:cNvSpPr>
                    <p:nvPr/>
                  </p:nvSpPr>
                  <p:spPr bwMode="auto">
                    <a:xfrm>
                      <a:off x="791" y="2238"/>
                      <a:ext cx="479" cy="854"/>
                    </a:xfrm>
                    <a:custGeom>
                      <a:avLst/>
                      <a:gdLst>
                        <a:gd name="T0" fmla="*/ 1 w 479"/>
                        <a:gd name="T1" fmla="*/ 714 h 854"/>
                        <a:gd name="T2" fmla="*/ 6 w 479"/>
                        <a:gd name="T3" fmla="*/ 744 h 854"/>
                        <a:gd name="T4" fmla="*/ 19 w 479"/>
                        <a:gd name="T5" fmla="*/ 773 h 854"/>
                        <a:gd name="T6" fmla="*/ 39 w 479"/>
                        <a:gd name="T7" fmla="*/ 799 h 854"/>
                        <a:gd name="T8" fmla="*/ 65 w 479"/>
                        <a:gd name="T9" fmla="*/ 821 h 854"/>
                        <a:gd name="T10" fmla="*/ 95 w 479"/>
                        <a:gd name="T11" fmla="*/ 839 h 854"/>
                        <a:gd name="T12" fmla="*/ 128 w 479"/>
                        <a:gd name="T13" fmla="*/ 850 h 854"/>
                        <a:gd name="T14" fmla="*/ 169 w 479"/>
                        <a:gd name="T15" fmla="*/ 853 h 854"/>
                        <a:gd name="T16" fmla="*/ 199 w 479"/>
                        <a:gd name="T17" fmla="*/ 850 h 854"/>
                        <a:gd name="T18" fmla="*/ 215 w 479"/>
                        <a:gd name="T19" fmla="*/ 836 h 854"/>
                        <a:gd name="T20" fmla="*/ 223 w 479"/>
                        <a:gd name="T21" fmla="*/ 816 h 854"/>
                        <a:gd name="T22" fmla="*/ 234 w 479"/>
                        <a:gd name="T23" fmla="*/ 802 h 854"/>
                        <a:gd name="T24" fmla="*/ 239 w 479"/>
                        <a:gd name="T25" fmla="*/ 802 h 854"/>
                        <a:gd name="T26" fmla="*/ 247 w 479"/>
                        <a:gd name="T27" fmla="*/ 816 h 854"/>
                        <a:gd name="T28" fmla="*/ 257 w 479"/>
                        <a:gd name="T29" fmla="*/ 834 h 854"/>
                        <a:gd name="T30" fmla="*/ 271 w 479"/>
                        <a:gd name="T31" fmla="*/ 847 h 854"/>
                        <a:gd name="T32" fmla="*/ 301 w 479"/>
                        <a:gd name="T33" fmla="*/ 852 h 854"/>
                        <a:gd name="T34" fmla="*/ 341 w 479"/>
                        <a:gd name="T35" fmla="*/ 848 h 854"/>
                        <a:gd name="T36" fmla="*/ 377 w 479"/>
                        <a:gd name="T37" fmla="*/ 839 h 854"/>
                        <a:gd name="T38" fmla="*/ 411 w 479"/>
                        <a:gd name="T39" fmla="*/ 822 h 854"/>
                        <a:gd name="T40" fmla="*/ 436 w 479"/>
                        <a:gd name="T41" fmla="*/ 800 h 854"/>
                        <a:gd name="T42" fmla="*/ 455 w 479"/>
                        <a:gd name="T43" fmla="*/ 774 h 854"/>
                        <a:gd name="T44" fmla="*/ 470 w 479"/>
                        <a:gd name="T45" fmla="*/ 744 h 854"/>
                        <a:gd name="T46" fmla="*/ 477 w 479"/>
                        <a:gd name="T47" fmla="*/ 714 h 854"/>
                        <a:gd name="T48" fmla="*/ 477 w 479"/>
                        <a:gd name="T49" fmla="*/ 675 h 854"/>
                        <a:gd name="T50" fmla="*/ 468 w 479"/>
                        <a:gd name="T51" fmla="*/ 599 h 854"/>
                        <a:gd name="T52" fmla="*/ 449 w 479"/>
                        <a:gd name="T53" fmla="*/ 495 h 854"/>
                        <a:gd name="T54" fmla="*/ 423 w 479"/>
                        <a:gd name="T55" fmla="*/ 376 h 854"/>
                        <a:gd name="T56" fmla="*/ 392 w 479"/>
                        <a:gd name="T57" fmla="*/ 254 h 854"/>
                        <a:gd name="T58" fmla="*/ 353 w 479"/>
                        <a:gd name="T59" fmla="*/ 143 h 854"/>
                        <a:gd name="T60" fmla="*/ 310 w 479"/>
                        <a:gd name="T61" fmla="*/ 56 h 854"/>
                        <a:gd name="T62" fmla="*/ 264 w 479"/>
                        <a:gd name="T63" fmla="*/ 6 h 854"/>
                        <a:gd name="T64" fmla="*/ 216 w 479"/>
                        <a:gd name="T65" fmla="*/ 6 h 854"/>
                        <a:gd name="T66" fmla="*/ 169 w 479"/>
                        <a:gd name="T67" fmla="*/ 56 h 854"/>
                        <a:gd name="T68" fmla="*/ 126 w 479"/>
                        <a:gd name="T69" fmla="*/ 143 h 854"/>
                        <a:gd name="T70" fmla="*/ 86 w 479"/>
                        <a:gd name="T71" fmla="*/ 254 h 854"/>
                        <a:gd name="T72" fmla="*/ 56 w 479"/>
                        <a:gd name="T73" fmla="*/ 376 h 854"/>
                        <a:gd name="T74" fmla="*/ 30 w 479"/>
                        <a:gd name="T75" fmla="*/ 495 h 854"/>
                        <a:gd name="T76" fmla="*/ 10 w 479"/>
                        <a:gd name="T77" fmla="*/ 599 h 854"/>
                        <a:gd name="T78" fmla="*/ 1 w 479"/>
                        <a:gd name="T79" fmla="*/ 675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9" h="854">
                          <a:moveTo>
                            <a:pt x="0" y="698"/>
                          </a:moveTo>
                          <a:lnTo>
                            <a:pt x="1" y="714"/>
                          </a:lnTo>
                          <a:lnTo>
                            <a:pt x="5" y="730"/>
                          </a:lnTo>
                          <a:lnTo>
                            <a:pt x="6" y="744"/>
                          </a:lnTo>
                          <a:lnTo>
                            <a:pt x="12" y="759"/>
                          </a:lnTo>
                          <a:lnTo>
                            <a:pt x="19" y="773"/>
                          </a:lnTo>
                          <a:lnTo>
                            <a:pt x="30" y="786"/>
                          </a:lnTo>
                          <a:lnTo>
                            <a:pt x="39" y="799"/>
                          </a:lnTo>
                          <a:lnTo>
                            <a:pt x="52" y="811"/>
                          </a:lnTo>
                          <a:lnTo>
                            <a:pt x="65" y="821"/>
                          </a:lnTo>
                          <a:lnTo>
                            <a:pt x="79" y="830"/>
                          </a:lnTo>
                          <a:lnTo>
                            <a:pt x="95" y="839"/>
                          </a:lnTo>
                          <a:lnTo>
                            <a:pt x="110" y="845"/>
                          </a:lnTo>
                          <a:lnTo>
                            <a:pt x="128" y="850"/>
                          </a:lnTo>
                          <a:lnTo>
                            <a:pt x="150" y="852"/>
                          </a:lnTo>
                          <a:lnTo>
                            <a:pt x="169" y="853"/>
                          </a:lnTo>
                          <a:lnTo>
                            <a:pt x="189" y="853"/>
                          </a:lnTo>
                          <a:lnTo>
                            <a:pt x="199" y="850"/>
                          </a:lnTo>
                          <a:lnTo>
                            <a:pt x="206" y="844"/>
                          </a:lnTo>
                          <a:lnTo>
                            <a:pt x="215" y="836"/>
                          </a:lnTo>
                          <a:lnTo>
                            <a:pt x="220" y="826"/>
                          </a:lnTo>
                          <a:lnTo>
                            <a:pt x="223" y="816"/>
                          </a:lnTo>
                          <a:lnTo>
                            <a:pt x="229" y="808"/>
                          </a:lnTo>
                          <a:lnTo>
                            <a:pt x="234" y="802"/>
                          </a:lnTo>
                          <a:lnTo>
                            <a:pt x="235" y="800"/>
                          </a:lnTo>
                          <a:lnTo>
                            <a:pt x="239" y="802"/>
                          </a:lnTo>
                          <a:lnTo>
                            <a:pt x="243" y="808"/>
                          </a:lnTo>
                          <a:lnTo>
                            <a:pt x="247" y="816"/>
                          </a:lnTo>
                          <a:lnTo>
                            <a:pt x="253" y="824"/>
                          </a:lnTo>
                          <a:lnTo>
                            <a:pt x="257" y="834"/>
                          </a:lnTo>
                          <a:lnTo>
                            <a:pt x="262" y="841"/>
                          </a:lnTo>
                          <a:lnTo>
                            <a:pt x="271" y="847"/>
                          </a:lnTo>
                          <a:lnTo>
                            <a:pt x="279" y="850"/>
                          </a:lnTo>
                          <a:lnTo>
                            <a:pt x="301" y="852"/>
                          </a:lnTo>
                          <a:lnTo>
                            <a:pt x="322" y="851"/>
                          </a:lnTo>
                          <a:lnTo>
                            <a:pt x="341" y="848"/>
                          </a:lnTo>
                          <a:lnTo>
                            <a:pt x="362" y="845"/>
                          </a:lnTo>
                          <a:lnTo>
                            <a:pt x="377" y="839"/>
                          </a:lnTo>
                          <a:lnTo>
                            <a:pt x="395" y="831"/>
                          </a:lnTo>
                          <a:lnTo>
                            <a:pt x="411" y="822"/>
                          </a:lnTo>
                          <a:lnTo>
                            <a:pt x="423" y="811"/>
                          </a:lnTo>
                          <a:lnTo>
                            <a:pt x="436" y="800"/>
                          </a:lnTo>
                          <a:lnTo>
                            <a:pt x="447" y="787"/>
                          </a:lnTo>
                          <a:lnTo>
                            <a:pt x="455" y="774"/>
                          </a:lnTo>
                          <a:lnTo>
                            <a:pt x="464" y="759"/>
                          </a:lnTo>
                          <a:lnTo>
                            <a:pt x="470" y="744"/>
                          </a:lnTo>
                          <a:lnTo>
                            <a:pt x="474" y="730"/>
                          </a:lnTo>
                          <a:lnTo>
                            <a:pt x="477" y="714"/>
                          </a:lnTo>
                          <a:lnTo>
                            <a:pt x="478" y="698"/>
                          </a:lnTo>
                          <a:lnTo>
                            <a:pt x="477" y="675"/>
                          </a:lnTo>
                          <a:lnTo>
                            <a:pt x="474" y="642"/>
                          </a:lnTo>
                          <a:lnTo>
                            <a:pt x="468" y="599"/>
                          </a:lnTo>
                          <a:lnTo>
                            <a:pt x="460" y="550"/>
                          </a:lnTo>
                          <a:lnTo>
                            <a:pt x="449" y="495"/>
                          </a:lnTo>
                          <a:lnTo>
                            <a:pt x="437" y="435"/>
                          </a:lnTo>
                          <a:lnTo>
                            <a:pt x="423" y="376"/>
                          </a:lnTo>
                          <a:lnTo>
                            <a:pt x="408" y="314"/>
                          </a:lnTo>
                          <a:lnTo>
                            <a:pt x="392" y="254"/>
                          </a:lnTo>
                          <a:lnTo>
                            <a:pt x="375" y="196"/>
                          </a:lnTo>
                          <a:lnTo>
                            <a:pt x="353" y="143"/>
                          </a:lnTo>
                          <a:lnTo>
                            <a:pt x="332" y="96"/>
                          </a:lnTo>
                          <a:lnTo>
                            <a:pt x="310" y="56"/>
                          </a:lnTo>
                          <a:lnTo>
                            <a:pt x="288" y="26"/>
                          </a:lnTo>
                          <a:lnTo>
                            <a:pt x="264" y="6"/>
                          </a:lnTo>
                          <a:lnTo>
                            <a:pt x="239" y="0"/>
                          </a:lnTo>
                          <a:lnTo>
                            <a:pt x="216" y="6"/>
                          </a:lnTo>
                          <a:lnTo>
                            <a:pt x="192" y="26"/>
                          </a:lnTo>
                          <a:lnTo>
                            <a:pt x="169" y="56"/>
                          </a:lnTo>
                          <a:lnTo>
                            <a:pt x="146" y="96"/>
                          </a:lnTo>
                          <a:lnTo>
                            <a:pt x="126" y="143"/>
                          </a:lnTo>
                          <a:lnTo>
                            <a:pt x="103" y="196"/>
                          </a:lnTo>
                          <a:lnTo>
                            <a:pt x="86" y="254"/>
                          </a:lnTo>
                          <a:lnTo>
                            <a:pt x="71" y="314"/>
                          </a:lnTo>
                          <a:lnTo>
                            <a:pt x="56" y="376"/>
                          </a:lnTo>
                          <a:lnTo>
                            <a:pt x="42" y="435"/>
                          </a:lnTo>
                          <a:lnTo>
                            <a:pt x="30" y="495"/>
                          </a:lnTo>
                          <a:lnTo>
                            <a:pt x="19" y="550"/>
                          </a:lnTo>
                          <a:lnTo>
                            <a:pt x="10" y="599"/>
                          </a:lnTo>
                          <a:lnTo>
                            <a:pt x="5" y="642"/>
                          </a:lnTo>
                          <a:lnTo>
                            <a:pt x="1" y="675"/>
                          </a:lnTo>
                          <a:lnTo>
                            <a:pt x="0" y="698"/>
                          </a:lnTo>
                        </a:path>
                      </a:pathLst>
                    </a:custGeom>
                    <a:solidFill>
                      <a:srgbClr val="F0F0F0"/>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29" name="Line 25"/>
                    <p:cNvSpPr>
                      <a:spLocks noChangeShapeType="1"/>
                    </p:cNvSpPr>
                    <p:nvPr/>
                  </p:nvSpPr>
                  <p:spPr bwMode="auto">
                    <a:xfrm flipV="1">
                      <a:off x="1033" y="2213"/>
                      <a:ext cx="252" cy="470"/>
                    </a:xfrm>
                    <a:prstGeom prst="line">
                      <a:avLst/>
                    </a:prstGeom>
                    <a:noFill/>
                    <a:ln w="22225">
                      <a:solidFill>
                        <a:srgbClr val="000000"/>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rgbClr val="000000"/>
                        </a:solidFill>
                      </a:endParaRPr>
                    </a:p>
                  </p:txBody>
                </p:sp>
                <p:sp>
                  <p:nvSpPr>
                    <p:cNvPr id="47130" name="Rectangle 26"/>
                    <p:cNvSpPr>
                      <a:spLocks noChangeArrowheads="1"/>
                    </p:cNvSpPr>
                    <p:nvPr/>
                  </p:nvSpPr>
                  <p:spPr bwMode="auto">
                    <a:xfrm>
                      <a:off x="133" y="2445"/>
                      <a:ext cx="12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algn="l" defTabSz="739775">
                        <a:defRPr>
                          <a:solidFill>
                            <a:schemeClr val="tx1"/>
                          </a:solidFill>
                          <a:latin typeface="Arial" charset="0"/>
                          <a:cs typeface="Arial" charset="0"/>
                        </a:defRPr>
                      </a:lvl1pPr>
                      <a:lvl2pPr marL="411163" algn="l" defTabSz="739775">
                        <a:defRPr>
                          <a:solidFill>
                            <a:schemeClr val="tx1"/>
                          </a:solidFill>
                          <a:latin typeface="Arial" charset="0"/>
                          <a:cs typeface="Arial" charset="0"/>
                        </a:defRPr>
                      </a:lvl2pPr>
                      <a:lvl3pPr marL="822325" algn="l" defTabSz="739775">
                        <a:defRPr>
                          <a:solidFill>
                            <a:schemeClr val="tx1"/>
                          </a:solidFill>
                          <a:latin typeface="Arial" charset="0"/>
                          <a:cs typeface="Arial" charset="0"/>
                        </a:defRPr>
                      </a:lvl3pPr>
                      <a:lvl4pPr marL="1235075" algn="l" defTabSz="739775">
                        <a:defRPr>
                          <a:solidFill>
                            <a:schemeClr val="tx1"/>
                          </a:solidFill>
                          <a:latin typeface="Arial" charset="0"/>
                          <a:cs typeface="Arial" charset="0"/>
                        </a:defRPr>
                      </a:lvl4pPr>
                      <a:lvl5pPr marL="1646238" algn="l" defTabSz="739775">
                        <a:defRPr>
                          <a:solidFill>
                            <a:schemeClr val="tx1"/>
                          </a:solidFill>
                          <a:latin typeface="Arial" charset="0"/>
                          <a:cs typeface="Arial" charset="0"/>
                        </a:defRPr>
                      </a:lvl5pPr>
                      <a:lvl6pPr marL="2103438" defTabSz="739775" fontAlgn="base">
                        <a:spcBef>
                          <a:spcPct val="0"/>
                        </a:spcBef>
                        <a:spcAft>
                          <a:spcPct val="0"/>
                        </a:spcAft>
                        <a:defRPr>
                          <a:solidFill>
                            <a:schemeClr val="tx1"/>
                          </a:solidFill>
                          <a:latin typeface="Arial" charset="0"/>
                          <a:cs typeface="Arial" charset="0"/>
                        </a:defRPr>
                      </a:lvl6pPr>
                      <a:lvl7pPr marL="2560638" defTabSz="739775" fontAlgn="base">
                        <a:spcBef>
                          <a:spcPct val="0"/>
                        </a:spcBef>
                        <a:spcAft>
                          <a:spcPct val="0"/>
                        </a:spcAft>
                        <a:defRPr>
                          <a:solidFill>
                            <a:schemeClr val="tx1"/>
                          </a:solidFill>
                          <a:latin typeface="Arial" charset="0"/>
                          <a:cs typeface="Arial" charset="0"/>
                        </a:defRPr>
                      </a:lvl7pPr>
                      <a:lvl8pPr marL="3017838" defTabSz="739775" fontAlgn="base">
                        <a:spcBef>
                          <a:spcPct val="0"/>
                        </a:spcBef>
                        <a:spcAft>
                          <a:spcPct val="0"/>
                        </a:spcAft>
                        <a:defRPr>
                          <a:solidFill>
                            <a:schemeClr val="tx1"/>
                          </a:solidFill>
                          <a:latin typeface="Arial" charset="0"/>
                          <a:cs typeface="Arial" charset="0"/>
                        </a:defRPr>
                      </a:lvl8pPr>
                      <a:lvl9pPr marL="3475038" defTabSz="739775" fontAlgn="base">
                        <a:spcBef>
                          <a:spcPct val="0"/>
                        </a:spcBef>
                        <a:spcAft>
                          <a:spcPct val="0"/>
                        </a:spcAft>
                        <a:defRPr>
                          <a:solidFill>
                            <a:schemeClr val="tx1"/>
                          </a:solidFill>
                          <a:latin typeface="Arial" charset="0"/>
                          <a:cs typeface="Arial" charset="0"/>
                        </a:defRPr>
                      </a:lvl9pPr>
                    </a:lstStyle>
                    <a:p>
                      <a:pPr eaLnBrk="0" hangingPunct="0"/>
                      <a:endParaRPr lang="sv-SE" altLang="de-DE" sz="2400">
                        <a:solidFill>
                          <a:srgbClr val="000000"/>
                        </a:solidFill>
                        <a:latin typeface="Times New Roman" pitchFamily="18" charset="0"/>
                      </a:endParaRPr>
                    </a:p>
                  </p:txBody>
                </p:sp>
                <p:sp>
                  <p:nvSpPr>
                    <p:cNvPr id="47131" name="Freeform 27"/>
                    <p:cNvSpPr>
                      <a:spLocks/>
                    </p:cNvSpPr>
                    <p:nvPr/>
                  </p:nvSpPr>
                  <p:spPr bwMode="auto">
                    <a:xfrm>
                      <a:off x="803" y="2778"/>
                      <a:ext cx="162" cy="291"/>
                    </a:xfrm>
                    <a:custGeom>
                      <a:avLst/>
                      <a:gdLst>
                        <a:gd name="T0" fmla="*/ 161 w 162"/>
                        <a:gd name="T1" fmla="*/ 156 h 291"/>
                        <a:gd name="T2" fmla="*/ 161 w 162"/>
                        <a:gd name="T3" fmla="*/ 168 h 291"/>
                        <a:gd name="T4" fmla="*/ 160 w 162"/>
                        <a:gd name="T5" fmla="*/ 186 h 291"/>
                        <a:gd name="T6" fmla="*/ 157 w 162"/>
                        <a:gd name="T7" fmla="*/ 209 h 291"/>
                        <a:gd name="T8" fmla="*/ 151 w 162"/>
                        <a:gd name="T9" fmla="*/ 232 h 291"/>
                        <a:gd name="T10" fmla="*/ 144 w 162"/>
                        <a:gd name="T11" fmla="*/ 254 h 291"/>
                        <a:gd name="T12" fmla="*/ 132 w 162"/>
                        <a:gd name="T13" fmla="*/ 273 h 291"/>
                        <a:gd name="T14" fmla="*/ 118 w 162"/>
                        <a:gd name="T15" fmla="*/ 285 h 291"/>
                        <a:gd name="T16" fmla="*/ 100 w 162"/>
                        <a:gd name="T17" fmla="*/ 290 h 291"/>
                        <a:gd name="T18" fmla="*/ 81 w 162"/>
                        <a:gd name="T19" fmla="*/ 288 h 291"/>
                        <a:gd name="T20" fmla="*/ 62 w 162"/>
                        <a:gd name="T21" fmla="*/ 284 h 291"/>
                        <a:gd name="T22" fmla="*/ 45 w 162"/>
                        <a:gd name="T23" fmla="*/ 276 h 291"/>
                        <a:gd name="T24" fmla="*/ 30 w 162"/>
                        <a:gd name="T25" fmla="*/ 267 h 291"/>
                        <a:gd name="T26" fmla="*/ 16 w 162"/>
                        <a:gd name="T27" fmla="*/ 258 h 291"/>
                        <a:gd name="T28" fmla="*/ 6 w 162"/>
                        <a:gd name="T29" fmla="*/ 247 h 291"/>
                        <a:gd name="T30" fmla="*/ 0 w 162"/>
                        <a:gd name="T31" fmla="*/ 237 h 291"/>
                        <a:gd name="T32" fmla="*/ 0 w 162"/>
                        <a:gd name="T33" fmla="*/ 228 h 291"/>
                        <a:gd name="T34" fmla="*/ 0 w 162"/>
                        <a:gd name="T35" fmla="*/ 211 h 291"/>
                        <a:gd name="T36" fmla="*/ 6 w 162"/>
                        <a:gd name="T37" fmla="*/ 182 h 291"/>
                        <a:gd name="T38" fmla="*/ 16 w 162"/>
                        <a:gd name="T39" fmla="*/ 146 h 291"/>
                        <a:gd name="T40" fmla="*/ 28 w 162"/>
                        <a:gd name="T41" fmla="*/ 105 h 291"/>
                        <a:gd name="T42" fmla="*/ 43 w 162"/>
                        <a:gd name="T43" fmla="*/ 66 h 291"/>
                        <a:gd name="T44" fmla="*/ 59 w 162"/>
                        <a:gd name="T45" fmla="*/ 31 h 291"/>
                        <a:gd name="T46" fmla="*/ 79 w 162"/>
                        <a:gd name="T47" fmla="*/ 8 h 291"/>
                        <a:gd name="T48" fmla="*/ 98 w 162"/>
                        <a:gd name="T49" fmla="*/ 0 h 291"/>
                        <a:gd name="T50" fmla="*/ 116 w 162"/>
                        <a:gd name="T51" fmla="*/ 5 h 291"/>
                        <a:gd name="T52" fmla="*/ 131 w 162"/>
                        <a:gd name="T53" fmla="*/ 20 h 291"/>
                        <a:gd name="T54" fmla="*/ 143 w 162"/>
                        <a:gd name="T55" fmla="*/ 42 h 291"/>
                        <a:gd name="T56" fmla="*/ 151 w 162"/>
                        <a:gd name="T57" fmla="*/ 69 h 291"/>
                        <a:gd name="T58" fmla="*/ 156 w 162"/>
                        <a:gd name="T59" fmla="*/ 96 h 291"/>
                        <a:gd name="T60" fmla="*/ 160 w 162"/>
                        <a:gd name="T61" fmla="*/ 122 h 291"/>
                        <a:gd name="T62" fmla="*/ 161 w 162"/>
                        <a:gd name="T63" fmla="*/ 143 h 291"/>
                        <a:gd name="T64" fmla="*/ 161 w 162"/>
                        <a:gd name="T65" fmla="*/ 15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91">
                          <a:moveTo>
                            <a:pt x="161" y="156"/>
                          </a:moveTo>
                          <a:lnTo>
                            <a:pt x="161" y="168"/>
                          </a:lnTo>
                          <a:lnTo>
                            <a:pt x="160" y="186"/>
                          </a:lnTo>
                          <a:lnTo>
                            <a:pt x="157" y="209"/>
                          </a:lnTo>
                          <a:lnTo>
                            <a:pt x="151" y="232"/>
                          </a:lnTo>
                          <a:lnTo>
                            <a:pt x="144" y="254"/>
                          </a:lnTo>
                          <a:lnTo>
                            <a:pt x="132" y="273"/>
                          </a:lnTo>
                          <a:lnTo>
                            <a:pt x="118" y="285"/>
                          </a:lnTo>
                          <a:lnTo>
                            <a:pt x="100" y="290"/>
                          </a:lnTo>
                          <a:lnTo>
                            <a:pt x="81" y="288"/>
                          </a:lnTo>
                          <a:lnTo>
                            <a:pt x="62" y="284"/>
                          </a:lnTo>
                          <a:lnTo>
                            <a:pt x="45" y="276"/>
                          </a:lnTo>
                          <a:lnTo>
                            <a:pt x="30" y="267"/>
                          </a:lnTo>
                          <a:lnTo>
                            <a:pt x="16" y="258"/>
                          </a:lnTo>
                          <a:lnTo>
                            <a:pt x="6" y="247"/>
                          </a:lnTo>
                          <a:lnTo>
                            <a:pt x="0" y="237"/>
                          </a:lnTo>
                          <a:lnTo>
                            <a:pt x="0" y="228"/>
                          </a:lnTo>
                          <a:lnTo>
                            <a:pt x="0" y="211"/>
                          </a:lnTo>
                          <a:lnTo>
                            <a:pt x="6" y="182"/>
                          </a:lnTo>
                          <a:lnTo>
                            <a:pt x="16" y="146"/>
                          </a:lnTo>
                          <a:lnTo>
                            <a:pt x="28" y="105"/>
                          </a:lnTo>
                          <a:lnTo>
                            <a:pt x="43" y="66"/>
                          </a:lnTo>
                          <a:lnTo>
                            <a:pt x="59" y="31"/>
                          </a:lnTo>
                          <a:lnTo>
                            <a:pt x="79" y="8"/>
                          </a:lnTo>
                          <a:lnTo>
                            <a:pt x="98" y="0"/>
                          </a:lnTo>
                          <a:lnTo>
                            <a:pt x="116" y="5"/>
                          </a:lnTo>
                          <a:lnTo>
                            <a:pt x="131" y="20"/>
                          </a:lnTo>
                          <a:lnTo>
                            <a:pt x="143" y="42"/>
                          </a:lnTo>
                          <a:lnTo>
                            <a:pt x="151" y="69"/>
                          </a:lnTo>
                          <a:lnTo>
                            <a:pt x="156" y="96"/>
                          </a:lnTo>
                          <a:lnTo>
                            <a:pt x="160" y="122"/>
                          </a:lnTo>
                          <a:lnTo>
                            <a:pt x="161" y="143"/>
                          </a:lnTo>
                          <a:lnTo>
                            <a:pt x="161" y="156"/>
                          </a:lnTo>
                        </a:path>
                      </a:pathLst>
                    </a:custGeom>
                    <a:solidFill>
                      <a:srgbClr val="FFFF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32" name="Freeform 28"/>
                    <p:cNvSpPr>
                      <a:spLocks/>
                    </p:cNvSpPr>
                    <p:nvPr/>
                  </p:nvSpPr>
                  <p:spPr bwMode="auto">
                    <a:xfrm>
                      <a:off x="1067" y="2784"/>
                      <a:ext cx="165" cy="291"/>
                    </a:xfrm>
                    <a:custGeom>
                      <a:avLst/>
                      <a:gdLst>
                        <a:gd name="T0" fmla="*/ 0 w 165"/>
                        <a:gd name="T1" fmla="*/ 156 h 291"/>
                        <a:gd name="T2" fmla="*/ 0 w 165"/>
                        <a:gd name="T3" fmla="*/ 168 h 291"/>
                        <a:gd name="T4" fmla="*/ 0 w 165"/>
                        <a:gd name="T5" fmla="*/ 186 h 291"/>
                        <a:gd name="T6" fmla="*/ 5 w 165"/>
                        <a:gd name="T7" fmla="*/ 208 h 291"/>
                        <a:gd name="T8" fmla="*/ 9 w 165"/>
                        <a:gd name="T9" fmla="*/ 232 h 291"/>
                        <a:gd name="T10" fmla="*/ 18 w 165"/>
                        <a:gd name="T11" fmla="*/ 254 h 291"/>
                        <a:gd name="T12" fmla="*/ 28 w 165"/>
                        <a:gd name="T13" fmla="*/ 272 h 291"/>
                        <a:gd name="T14" fmla="*/ 44 w 165"/>
                        <a:gd name="T15" fmla="*/ 285 h 291"/>
                        <a:gd name="T16" fmla="*/ 61 w 165"/>
                        <a:gd name="T17" fmla="*/ 290 h 291"/>
                        <a:gd name="T18" fmla="*/ 82 w 165"/>
                        <a:gd name="T19" fmla="*/ 288 h 291"/>
                        <a:gd name="T20" fmla="*/ 99 w 165"/>
                        <a:gd name="T21" fmla="*/ 284 h 291"/>
                        <a:gd name="T22" fmla="*/ 116 w 165"/>
                        <a:gd name="T23" fmla="*/ 276 h 291"/>
                        <a:gd name="T24" fmla="*/ 133 w 165"/>
                        <a:gd name="T25" fmla="*/ 267 h 291"/>
                        <a:gd name="T26" fmla="*/ 146 w 165"/>
                        <a:gd name="T27" fmla="*/ 257 h 291"/>
                        <a:gd name="T28" fmla="*/ 155 w 165"/>
                        <a:gd name="T29" fmla="*/ 247 h 291"/>
                        <a:gd name="T30" fmla="*/ 161 w 165"/>
                        <a:gd name="T31" fmla="*/ 236 h 291"/>
                        <a:gd name="T32" fmla="*/ 164 w 165"/>
                        <a:gd name="T33" fmla="*/ 228 h 291"/>
                        <a:gd name="T34" fmla="*/ 161 w 165"/>
                        <a:gd name="T35" fmla="*/ 211 h 291"/>
                        <a:gd name="T36" fmla="*/ 155 w 165"/>
                        <a:gd name="T37" fmla="*/ 182 h 291"/>
                        <a:gd name="T38" fmla="*/ 147 w 165"/>
                        <a:gd name="T39" fmla="*/ 146 h 291"/>
                        <a:gd name="T40" fmla="*/ 134 w 165"/>
                        <a:gd name="T41" fmla="*/ 105 h 291"/>
                        <a:gd name="T42" fmla="*/ 120 w 165"/>
                        <a:gd name="T43" fmla="*/ 66 h 291"/>
                        <a:gd name="T44" fmla="*/ 103 w 165"/>
                        <a:gd name="T45" fmla="*/ 31 h 291"/>
                        <a:gd name="T46" fmla="*/ 84 w 165"/>
                        <a:gd name="T47" fmla="*/ 8 h 291"/>
                        <a:gd name="T48" fmla="*/ 65 w 165"/>
                        <a:gd name="T49" fmla="*/ 0 h 291"/>
                        <a:gd name="T50" fmla="*/ 45 w 165"/>
                        <a:gd name="T51" fmla="*/ 5 h 291"/>
                        <a:gd name="T52" fmla="*/ 31 w 165"/>
                        <a:gd name="T53" fmla="*/ 20 h 291"/>
                        <a:gd name="T54" fmla="*/ 20 w 165"/>
                        <a:gd name="T55" fmla="*/ 43 h 291"/>
                        <a:gd name="T56" fmla="*/ 12 w 165"/>
                        <a:gd name="T57" fmla="*/ 69 h 291"/>
                        <a:gd name="T58" fmla="*/ 5 w 165"/>
                        <a:gd name="T59" fmla="*/ 95 h 291"/>
                        <a:gd name="T60" fmla="*/ 4 w 165"/>
                        <a:gd name="T61" fmla="*/ 121 h 291"/>
                        <a:gd name="T62" fmla="*/ 0 w 165"/>
                        <a:gd name="T63" fmla="*/ 142 h 291"/>
                        <a:gd name="T64" fmla="*/ 0 w 165"/>
                        <a:gd name="T65" fmla="*/ 15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 h="291">
                          <a:moveTo>
                            <a:pt x="0" y="156"/>
                          </a:moveTo>
                          <a:lnTo>
                            <a:pt x="0" y="168"/>
                          </a:lnTo>
                          <a:lnTo>
                            <a:pt x="0" y="186"/>
                          </a:lnTo>
                          <a:lnTo>
                            <a:pt x="5" y="208"/>
                          </a:lnTo>
                          <a:lnTo>
                            <a:pt x="9" y="232"/>
                          </a:lnTo>
                          <a:lnTo>
                            <a:pt x="18" y="254"/>
                          </a:lnTo>
                          <a:lnTo>
                            <a:pt x="28" y="272"/>
                          </a:lnTo>
                          <a:lnTo>
                            <a:pt x="44" y="285"/>
                          </a:lnTo>
                          <a:lnTo>
                            <a:pt x="61" y="290"/>
                          </a:lnTo>
                          <a:lnTo>
                            <a:pt x="82" y="288"/>
                          </a:lnTo>
                          <a:lnTo>
                            <a:pt x="99" y="284"/>
                          </a:lnTo>
                          <a:lnTo>
                            <a:pt x="116" y="276"/>
                          </a:lnTo>
                          <a:lnTo>
                            <a:pt x="133" y="267"/>
                          </a:lnTo>
                          <a:lnTo>
                            <a:pt x="146" y="257"/>
                          </a:lnTo>
                          <a:lnTo>
                            <a:pt x="155" y="247"/>
                          </a:lnTo>
                          <a:lnTo>
                            <a:pt x="161" y="236"/>
                          </a:lnTo>
                          <a:lnTo>
                            <a:pt x="164" y="228"/>
                          </a:lnTo>
                          <a:lnTo>
                            <a:pt x="161" y="211"/>
                          </a:lnTo>
                          <a:lnTo>
                            <a:pt x="155" y="182"/>
                          </a:lnTo>
                          <a:lnTo>
                            <a:pt x="147" y="146"/>
                          </a:lnTo>
                          <a:lnTo>
                            <a:pt x="134" y="105"/>
                          </a:lnTo>
                          <a:lnTo>
                            <a:pt x="120" y="66"/>
                          </a:lnTo>
                          <a:lnTo>
                            <a:pt x="103" y="31"/>
                          </a:lnTo>
                          <a:lnTo>
                            <a:pt x="84" y="8"/>
                          </a:lnTo>
                          <a:lnTo>
                            <a:pt x="65" y="0"/>
                          </a:lnTo>
                          <a:lnTo>
                            <a:pt x="45" y="5"/>
                          </a:lnTo>
                          <a:lnTo>
                            <a:pt x="31" y="20"/>
                          </a:lnTo>
                          <a:lnTo>
                            <a:pt x="20" y="43"/>
                          </a:lnTo>
                          <a:lnTo>
                            <a:pt x="12" y="69"/>
                          </a:lnTo>
                          <a:lnTo>
                            <a:pt x="5" y="95"/>
                          </a:lnTo>
                          <a:lnTo>
                            <a:pt x="4" y="121"/>
                          </a:lnTo>
                          <a:lnTo>
                            <a:pt x="0" y="142"/>
                          </a:lnTo>
                          <a:lnTo>
                            <a:pt x="0" y="156"/>
                          </a:lnTo>
                        </a:path>
                      </a:pathLst>
                    </a:custGeom>
                    <a:solidFill>
                      <a:srgbClr val="FFFF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33" name="Freeform 29"/>
                    <p:cNvSpPr>
                      <a:spLocks/>
                    </p:cNvSpPr>
                    <p:nvPr/>
                  </p:nvSpPr>
                  <p:spPr bwMode="auto">
                    <a:xfrm>
                      <a:off x="891" y="2497"/>
                      <a:ext cx="249" cy="594"/>
                    </a:xfrm>
                    <a:custGeom>
                      <a:avLst/>
                      <a:gdLst>
                        <a:gd name="T0" fmla="*/ 60 w 249"/>
                        <a:gd name="T1" fmla="*/ 537 h 594"/>
                        <a:gd name="T2" fmla="*/ 51 w 249"/>
                        <a:gd name="T3" fmla="*/ 546 h 594"/>
                        <a:gd name="T4" fmla="*/ 41 w 249"/>
                        <a:gd name="T5" fmla="*/ 555 h 594"/>
                        <a:gd name="T6" fmla="*/ 30 w 249"/>
                        <a:gd name="T7" fmla="*/ 562 h 594"/>
                        <a:gd name="T8" fmla="*/ 18 w 249"/>
                        <a:gd name="T9" fmla="*/ 570 h 594"/>
                        <a:gd name="T10" fmla="*/ 9 w 249"/>
                        <a:gd name="T11" fmla="*/ 576 h 594"/>
                        <a:gd name="T12" fmla="*/ 4 w 249"/>
                        <a:gd name="T13" fmla="*/ 581 h 594"/>
                        <a:gd name="T14" fmla="*/ 0 w 249"/>
                        <a:gd name="T15" fmla="*/ 584 h 594"/>
                        <a:gd name="T16" fmla="*/ 4 w 249"/>
                        <a:gd name="T17" fmla="*/ 587 h 594"/>
                        <a:gd name="T18" fmla="*/ 22 w 249"/>
                        <a:gd name="T19" fmla="*/ 592 h 594"/>
                        <a:gd name="T20" fmla="*/ 40 w 249"/>
                        <a:gd name="T21" fmla="*/ 593 h 594"/>
                        <a:gd name="T22" fmla="*/ 58 w 249"/>
                        <a:gd name="T23" fmla="*/ 593 h 594"/>
                        <a:gd name="T24" fmla="*/ 75 w 249"/>
                        <a:gd name="T25" fmla="*/ 592 h 594"/>
                        <a:gd name="T26" fmla="*/ 89 w 249"/>
                        <a:gd name="T27" fmla="*/ 589 h 594"/>
                        <a:gd name="T28" fmla="*/ 101 w 249"/>
                        <a:gd name="T29" fmla="*/ 587 h 594"/>
                        <a:gd name="T30" fmla="*/ 113 w 249"/>
                        <a:gd name="T31" fmla="*/ 585 h 594"/>
                        <a:gd name="T32" fmla="*/ 121 w 249"/>
                        <a:gd name="T33" fmla="*/ 585 h 594"/>
                        <a:gd name="T34" fmla="*/ 128 w 249"/>
                        <a:gd name="T35" fmla="*/ 585 h 594"/>
                        <a:gd name="T36" fmla="*/ 140 w 249"/>
                        <a:gd name="T37" fmla="*/ 587 h 594"/>
                        <a:gd name="T38" fmla="*/ 154 w 249"/>
                        <a:gd name="T39" fmla="*/ 589 h 594"/>
                        <a:gd name="T40" fmla="*/ 172 w 249"/>
                        <a:gd name="T41" fmla="*/ 591 h 594"/>
                        <a:gd name="T42" fmla="*/ 191 w 249"/>
                        <a:gd name="T43" fmla="*/ 593 h 594"/>
                        <a:gd name="T44" fmla="*/ 210 w 249"/>
                        <a:gd name="T45" fmla="*/ 593 h 594"/>
                        <a:gd name="T46" fmla="*/ 229 w 249"/>
                        <a:gd name="T47" fmla="*/ 592 h 594"/>
                        <a:gd name="T48" fmla="*/ 244 w 249"/>
                        <a:gd name="T49" fmla="*/ 589 h 594"/>
                        <a:gd name="T50" fmla="*/ 248 w 249"/>
                        <a:gd name="T51" fmla="*/ 585 h 594"/>
                        <a:gd name="T52" fmla="*/ 247 w 249"/>
                        <a:gd name="T53" fmla="*/ 581 h 594"/>
                        <a:gd name="T54" fmla="*/ 239 w 249"/>
                        <a:gd name="T55" fmla="*/ 577 h 594"/>
                        <a:gd name="T56" fmla="*/ 230 w 249"/>
                        <a:gd name="T57" fmla="*/ 571 h 594"/>
                        <a:gd name="T58" fmla="*/ 219 w 249"/>
                        <a:gd name="T59" fmla="*/ 564 h 594"/>
                        <a:gd name="T60" fmla="*/ 207 w 249"/>
                        <a:gd name="T61" fmla="*/ 556 h 594"/>
                        <a:gd name="T62" fmla="*/ 196 w 249"/>
                        <a:gd name="T63" fmla="*/ 547 h 594"/>
                        <a:gd name="T64" fmla="*/ 191 w 249"/>
                        <a:gd name="T65" fmla="*/ 537 h 594"/>
                        <a:gd name="T66" fmla="*/ 186 w 249"/>
                        <a:gd name="T67" fmla="*/ 508 h 594"/>
                        <a:gd name="T68" fmla="*/ 184 w 249"/>
                        <a:gd name="T69" fmla="*/ 443 h 594"/>
                        <a:gd name="T70" fmla="*/ 176 w 249"/>
                        <a:gd name="T71" fmla="*/ 357 h 594"/>
                        <a:gd name="T72" fmla="*/ 169 w 249"/>
                        <a:gd name="T73" fmla="*/ 259 h 594"/>
                        <a:gd name="T74" fmla="*/ 160 w 249"/>
                        <a:gd name="T75" fmla="*/ 164 h 594"/>
                        <a:gd name="T76" fmla="*/ 150 w 249"/>
                        <a:gd name="T77" fmla="*/ 81 h 594"/>
                        <a:gd name="T78" fmla="*/ 137 w 249"/>
                        <a:gd name="T79" fmla="*/ 22 h 594"/>
                        <a:gd name="T80" fmla="*/ 124 w 249"/>
                        <a:gd name="T81" fmla="*/ 0 h 594"/>
                        <a:gd name="T82" fmla="*/ 113 w 249"/>
                        <a:gd name="T83" fmla="*/ 22 h 594"/>
                        <a:gd name="T84" fmla="*/ 101 w 249"/>
                        <a:gd name="T85" fmla="*/ 81 h 594"/>
                        <a:gd name="T86" fmla="*/ 92 w 249"/>
                        <a:gd name="T87" fmla="*/ 164 h 594"/>
                        <a:gd name="T88" fmla="*/ 83 w 249"/>
                        <a:gd name="T89" fmla="*/ 260 h 594"/>
                        <a:gd name="T90" fmla="*/ 77 w 249"/>
                        <a:gd name="T91" fmla="*/ 358 h 594"/>
                        <a:gd name="T92" fmla="*/ 72 w 249"/>
                        <a:gd name="T93" fmla="*/ 445 h 594"/>
                        <a:gd name="T94" fmla="*/ 65 w 249"/>
                        <a:gd name="T95" fmla="*/ 509 h 594"/>
                        <a:gd name="T96" fmla="*/ 60 w 249"/>
                        <a:gd name="T97" fmla="*/ 53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9" h="594">
                          <a:moveTo>
                            <a:pt x="60" y="537"/>
                          </a:moveTo>
                          <a:lnTo>
                            <a:pt x="51" y="546"/>
                          </a:lnTo>
                          <a:lnTo>
                            <a:pt x="41" y="555"/>
                          </a:lnTo>
                          <a:lnTo>
                            <a:pt x="30" y="562"/>
                          </a:lnTo>
                          <a:lnTo>
                            <a:pt x="18" y="570"/>
                          </a:lnTo>
                          <a:lnTo>
                            <a:pt x="9" y="576"/>
                          </a:lnTo>
                          <a:lnTo>
                            <a:pt x="4" y="581"/>
                          </a:lnTo>
                          <a:lnTo>
                            <a:pt x="0" y="584"/>
                          </a:lnTo>
                          <a:lnTo>
                            <a:pt x="4" y="587"/>
                          </a:lnTo>
                          <a:lnTo>
                            <a:pt x="22" y="592"/>
                          </a:lnTo>
                          <a:lnTo>
                            <a:pt x="40" y="593"/>
                          </a:lnTo>
                          <a:lnTo>
                            <a:pt x="58" y="593"/>
                          </a:lnTo>
                          <a:lnTo>
                            <a:pt x="75" y="592"/>
                          </a:lnTo>
                          <a:lnTo>
                            <a:pt x="89" y="589"/>
                          </a:lnTo>
                          <a:lnTo>
                            <a:pt x="101" y="587"/>
                          </a:lnTo>
                          <a:lnTo>
                            <a:pt x="113" y="585"/>
                          </a:lnTo>
                          <a:lnTo>
                            <a:pt x="121" y="585"/>
                          </a:lnTo>
                          <a:lnTo>
                            <a:pt x="128" y="585"/>
                          </a:lnTo>
                          <a:lnTo>
                            <a:pt x="140" y="587"/>
                          </a:lnTo>
                          <a:lnTo>
                            <a:pt x="154" y="589"/>
                          </a:lnTo>
                          <a:lnTo>
                            <a:pt x="172" y="591"/>
                          </a:lnTo>
                          <a:lnTo>
                            <a:pt x="191" y="593"/>
                          </a:lnTo>
                          <a:lnTo>
                            <a:pt x="210" y="593"/>
                          </a:lnTo>
                          <a:lnTo>
                            <a:pt x="229" y="592"/>
                          </a:lnTo>
                          <a:lnTo>
                            <a:pt x="244" y="589"/>
                          </a:lnTo>
                          <a:lnTo>
                            <a:pt x="248" y="585"/>
                          </a:lnTo>
                          <a:lnTo>
                            <a:pt x="247" y="581"/>
                          </a:lnTo>
                          <a:lnTo>
                            <a:pt x="239" y="577"/>
                          </a:lnTo>
                          <a:lnTo>
                            <a:pt x="230" y="571"/>
                          </a:lnTo>
                          <a:lnTo>
                            <a:pt x="219" y="564"/>
                          </a:lnTo>
                          <a:lnTo>
                            <a:pt x="207" y="556"/>
                          </a:lnTo>
                          <a:lnTo>
                            <a:pt x="196" y="547"/>
                          </a:lnTo>
                          <a:lnTo>
                            <a:pt x="191" y="537"/>
                          </a:lnTo>
                          <a:lnTo>
                            <a:pt x="186" y="508"/>
                          </a:lnTo>
                          <a:lnTo>
                            <a:pt x="184" y="443"/>
                          </a:lnTo>
                          <a:lnTo>
                            <a:pt x="176" y="357"/>
                          </a:lnTo>
                          <a:lnTo>
                            <a:pt x="169" y="259"/>
                          </a:lnTo>
                          <a:lnTo>
                            <a:pt x="160" y="164"/>
                          </a:lnTo>
                          <a:lnTo>
                            <a:pt x="150" y="81"/>
                          </a:lnTo>
                          <a:lnTo>
                            <a:pt x="137" y="22"/>
                          </a:lnTo>
                          <a:lnTo>
                            <a:pt x="124" y="0"/>
                          </a:lnTo>
                          <a:lnTo>
                            <a:pt x="113" y="22"/>
                          </a:lnTo>
                          <a:lnTo>
                            <a:pt x="101" y="81"/>
                          </a:lnTo>
                          <a:lnTo>
                            <a:pt x="92" y="164"/>
                          </a:lnTo>
                          <a:lnTo>
                            <a:pt x="83" y="260"/>
                          </a:lnTo>
                          <a:lnTo>
                            <a:pt x="77" y="358"/>
                          </a:lnTo>
                          <a:lnTo>
                            <a:pt x="72" y="445"/>
                          </a:lnTo>
                          <a:lnTo>
                            <a:pt x="65" y="509"/>
                          </a:lnTo>
                          <a:lnTo>
                            <a:pt x="60" y="537"/>
                          </a:lnTo>
                        </a:path>
                      </a:pathLst>
                    </a:custGeom>
                    <a:solidFill>
                      <a:srgbClr val="FFFFFF"/>
                    </a:soli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solidFill>
                          <a:srgbClr val="000000"/>
                        </a:solidFill>
                      </a:endParaRPr>
                    </a:p>
                  </p:txBody>
                </p:sp>
                <p:sp>
                  <p:nvSpPr>
                    <p:cNvPr id="47136" name="Line 32"/>
                    <p:cNvSpPr>
                      <a:spLocks noChangeShapeType="1"/>
                    </p:cNvSpPr>
                    <p:nvPr/>
                  </p:nvSpPr>
                  <p:spPr bwMode="auto">
                    <a:xfrm>
                      <a:off x="666" y="2574"/>
                      <a:ext cx="234" cy="37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3366FF"/>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rgbClr val="000000"/>
                        </a:solidFill>
                      </a:endParaRPr>
                    </a:p>
                  </p:txBody>
                </p:sp>
              </p:grpSp>
              <p:grpSp>
                <p:nvGrpSpPr>
                  <p:cNvPr id="47182" name="Group 78"/>
                  <p:cNvGrpSpPr>
                    <a:grpSpLocks/>
                  </p:cNvGrpSpPr>
                  <p:nvPr/>
                </p:nvGrpSpPr>
                <p:grpSpPr bwMode="auto">
                  <a:xfrm rot="231779">
                    <a:off x="347793" y="3565153"/>
                    <a:ext cx="1263650" cy="987425"/>
                    <a:chOff x="263" y="2349"/>
                    <a:chExt cx="795" cy="622"/>
                  </a:xfrm>
                </p:grpSpPr>
                <p:sp>
                  <p:nvSpPr>
                    <p:cNvPr id="47183" name="Line 79"/>
                    <p:cNvSpPr>
                      <a:spLocks noChangeShapeType="1"/>
                    </p:cNvSpPr>
                    <p:nvPr/>
                  </p:nvSpPr>
                  <p:spPr bwMode="auto">
                    <a:xfrm flipH="1">
                      <a:off x="303" y="2495"/>
                      <a:ext cx="716" cy="476"/>
                    </a:xfrm>
                    <a:prstGeom prst="line">
                      <a:avLst/>
                    </a:prstGeom>
                    <a:noFill/>
                    <a:ln w="19050">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rgbClr val="000000"/>
                        </a:solidFill>
                      </a:endParaRPr>
                    </a:p>
                  </p:txBody>
                </p:sp>
                <p:sp>
                  <p:nvSpPr>
                    <p:cNvPr id="47184" name="Line 80"/>
                    <p:cNvSpPr>
                      <a:spLocks noChangeShapeType="1"/>
                    </p:cNvSpPr>
                    <p:nvPr/>
                  </p:nvSpPr>
                  <p:spPr bwMode="auto">
                    <a:xfrm>
                      <a:off x="283" y="2349"/>
                      <a:ext cx="746" cy="426"/>
                    </a:xfrm>
                    <a:prstGeom prst="line">
                      <a:avLst/>
                    </a:prstGeom>
                    <a:noFill/>
                    <a:ln w="19050">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rgbClr val="000000"/>
                        </a:solidFill>
                      </a:endParaRPr>
                    </a:p>
                  </p:txBody>
                </p:sp>
                <p:sp>
                  <p:nvSpPr>
                    <p:cNvPr id="47185" name="Oval 81"/>
                    <p:cNvSpPr>
                      <a:spLocks noChangeArrowheads="1"/>
                    </p:cNvSpPr>
                    <p:nvPr/>
                  </p:nvSpPr>
                  <p:spPr bwMode="auto">
                    <a:xfrm rot="10680000">
                      <a:off x="263" y="2349"/>
                      <a:ext cx="70" cy="617"/>
                    </a:xfrm>
                    <a:prstGeom prst="ellipse">
                      <a:avLst/>
                    </a:prstGeom>
                    <a:solidFill>
                      <a:srgbClr val="FFFFFF"/>
                    </a:solidFill>
                    <a:ln w="1905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rgbClr val="000000"/>
                        </a:solidFill>
                      </a:endParaRPr>
                    </a:p>
                  </p:txBody>
                </p:sp>
                <p:sp>
                  <p:nvSpPr>
                    <p:cNvPr id="47186" name="Oval 82"/>
                    <p:cNvSpPr>
                      <a:spLocks noChangeArrowheads="1"/>
                    </p:cNvSpPr>
                    <p:nvPr/>
                  </p:nvSpPr>
                  <p:spPr bwMode="auto">
                    <a:xfrm rot="10680000">
                      <a:off x="989" y="2503"/>
                      <a:ext cx="69" cy="274"/>
                    </a:xfrm>
                    <a:prstGeom prst="ellipse">
                      <a:avLst/>
                    </a:prstGeom>
                    <a:solidFill>
                      <a:srgbClr val="FFFFFF"/>
                    </a:solidFill>
                    <a:ln w="1905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rgbClr val="000000"/>
                        </a:solidFill>
                      </a:endParaRPr>
                    </a:p>
                  </p:txBody>
                </p:sp>
              </p:grpSp>
            </p:grpSp>
            <p:grpSp>
              <p:nvGrpSpPr>
                <p:cNvPr id="6" name="Gruppieren 5">
                  <a:extLst>
                    <a:ext uri="{FF2B5EF4-FFF2-40B4-BE49-F238E27FC236}">
                      <a16:creationId xmlns:a16="http://schemas.microsoft.com/office/drawing/2014/main" id="{7D62B036-44EC-4C56-9CDD-7A23E15E03CE}"/>
                    </a:ext>
                  </a:extLst>
                </p:cNvPr>
                <p:cNvGrpSpPr/>
                <p:nvPr/>
              </p:nvGrpSpPr>
              <p:grpSpPr>
                <a:xfrm rot="10800000">
                  <a:off x="8509859" y="4291936"/>
                  <a:ext cx="940566" cy="773132"/>
                  <a:chOff x="7767885" y="2844935"/>
                  <a:chExt cx="940566" cy="773132"/>
                </a:xfrm>
              </p:grpSpPr>
              <p:sp>
                <p:nvSpPr>
                  <p:cNvPr id="38" name="Line 79">
                    <a:extLst>
                      <a:ext uri="{FF2B5EF4-FFF2-40B4-BE49-F238E27FC236}">
                        <a16:creationId xmlns:a16="http://schemas.microsoft.com/office/drawing/2014/main" id="{46366029-FD4F-4F80-85F0-A05B19CEDB16}"/>
                      </a:ext>
                    </a:extLst>
                  </p:cNvPr>
                  <p:cNvSpPr>
                    <a:spLocks noChangeShapeType="1"/>
                  </p:cNvSpPr>
                  <p:nvPr/>
                </p:nvSpPr>
                <p:spPr bwMode="auto">
                  <a:xfrm rot="231779" flipH="1">
                    <a:off x="7806556" y="2968500"/>
                    <a:ext cx="874718" cy="649567"/>
                  </a:xfrm>
                  <a:prstGeom prst="line">
                    <a:avLst/>
                  </a:prstGeom>
                  <a:noFill/>
                  <a:ln w="19050">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rgbClr val="000000"/>
                      </a:solidFill>
                    </a:endParaRPr>
                  </a:p>
                </p:txBody>
              </p:sp>
              <p:sp>
                <p:nvSpPr>
                  <p:cNvPr id="39" name="Line 80">
                    <a:extLst>
                      <a:ext uri="{FF2B5EF4-FFF2-40B4-BE49-F238E27FC236}">
                        <a16:creationId xmlns:a16="http://schemas.microsoft.com/office/drawing/2014/main" id="{56561081-4B02-4ACD-B565-EA7423E6B795}"/>
                      </a:ext>
                    </a:extLst>
                  </p:cNvPr>
                  <p:cNvSpPr>
                    <a:spLocks noChangeShapeType="1"/>
                  </p:cNvSpPr>
                  <p:nvPr/>
                </p:nvSpPr>
                <p:spPr bwMode="auto">
                  <a:xfrm rot="231779">
                    <a:off x="7767885" y="2844935"/>
                    <a:ext cx="940566" cy="496254"/>
                  </a:xfrm>
                  <a:prstGeom prst="line">
                    <a:avLst/>
                  </a:prstGeom>
                  <a:noFill/>
                  <a:ln w="19050">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rgbClr val="000000"/>
                      </a:solidFill>
                    </a:endParaRPr>
                  </a:p>
                </p:txBody>
              </p:sp>
            </p:grpSp>
            <p:sp>
              <p:nvSpPr>
                <p:cNvPr id="42" name="Line 80">
                  <a:extLst>
                    <a:ext uri="{FF2B5EF4-FFF2-40B4-BE49-F238E27FC236}">
                      <a16:creationId xmlns:a16="http://schemas.microsoft.com/office/drawing/2014/main" id="{4B208133-D80C-4E61-B97F-1464B8BDE672}"/>
                    </a:ext>
                  </a:extLst>
                </p:cNvPr>
                <p:cNvSpPr>
                  <a:spLocks noChangeShapeType="1"/>
                </p:cNvSpPr>
                <p:nvPr/>
              </p:nvSpPr>
              <p:spPr bwMode="auto">
                <a:xfrm rot="231779" flipV="1">
                  <a:off x="7551982" y="4240488"/>
                  <a:ext cx="1889983" cy="104058"/>
                </a:xfrm>
                <a:prstGeom prst="line">
                  <a:avLst/>
                </a:prstGeom>
                <a:noFill/>
                <a:ln w="19050">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rgbClr val="000000"/>
                    </a:solidFill>
                  </a:endParaRPr>
                </a:p>
              </p:txBody>
            </p:sp>
            <p:sp>
              <p:nvSpPr>
                <p:cNvPr id="43" name="Line 80">
                  <a:extLst>
                    <a:ext uri="{FF2B5EF4-FFF2-40B4-BE49-F238E27FC236}">
                      <a16:creationId xmlns:a16="http://schemas.microsoft.com/office/drawing/2014/main" id="{E309ADF0-9BE5-498F-82AE-BA42159D5170}"/>
                    </a:ext>
                  </a:extLst>
                </p:cNvPr>
                <p:cNvSpPr>
                  <a:spLocks noChangeShapeType="1"/>
                </p:cNvSpPr>
                <p:nvPr/>
              </p:nvSpPr>
              <p:spPr bwMode="auto">
                <a:xfrm rot="231779" flipV="1">
                  <a:off x="7519693" y="5034098"/>
                  <a:ext cx="1911025" cy="121491"/>
                </a:xfrm>
                <a:prstGeom prst="line">
                  <a:avLst/>
                </a:prstGeom>
                <a:noFill/>
                <a:ln w="19050">
                  <a:solidFill>
                    <a:srgbClr val="33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rgbClr val="000000"/>
                    </a:solidFill>
                  </a:endParaRPr>
                </a:p>
              </p:txBody>
            </p:sp>
          </p:grpSp>
        </p:grpSp>
        <p:sp>
          <p:nvSpPr>
            <p:cNvPr id="2" name="Rechteck 1"/>
            <p:cNvSpPr/>
            <p:nvPr/>
          </p:nvSpPr>
          <p:spPr bwMode="auto">
            <a:xfrm>
              <a:off x="8468228" y="4507070"/>
              <a:ext cx="112718" cy="406996"/>
            </a:xfrm>
            <a:prstGeom prst="rect">
              <a:avLst/>
            </a:prstGeom>
            <a:noFill/>
            <a:ln w="28575" cap="flat" cmpd="sng" algn="ctr">
              <a:solidFill>
                <a:srgbClr val="FF0000"/>
              </a:solid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dirty="0">
                <a:latin typeface="Arial" charset="0"/>
              </a:endParaRPr>
            </a:p>
          </p:txBody>
        </p:sp>
      </p:grpSp>
      <p:pic>
        <p:nvPicPr>
          <p:cNvPr id="47" name="3287D689-5A72-43E2-95C8-8ACE36D4F22A" descr="3287D689-5A72-43E2-95C8-8ACE36D4F22A">
            <a:extLst>
              <a:ext uri="{FF2B5EF4-FFF2-40B4-BE49-F238E27FC236}">
                <a16:creationId xmlns:a16="http://schemas.microsoft.com/office/drawing/2014/main" id="{A4BEFB36-CA7D-4E5A-A0D7-9DC4F194C5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411513" y="2599533"/>
            <a:ext cx="3100547" cy="2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348969"/>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pPr>
              <a:defRPr/>
            </a:pPr>
            <a:r>
              <a:rPr lang="en-US" dirty="0"/>
              <a:t>Dual Side-On Interface</a:t>
            </a:r>
            <a:endParaRPr lang="en-US" dirty="0">
              <a:solidFill>
                <a:srgbClr val="009900"/>
              </a:solidFill>
            </a:endParaRPr>
          </a:p>
        </p:txBody>
      </p:sp>
      <p:pic>
        <p:nvPicPr>
          <p:cNvPr id="5" name="Grafik 4">
            <a:extLst>
              <a:ext uri="{FF2B5EF4-FFF2-40B4-BE49-F238E27FC236}">
                <a16:creationId xmlns:a16="http://schemas.microsoft.com/office/drawing/2014/main" id="{C5ABD7AF-E401-4D69-9E4E-35B70895A0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7141" y="929815"/>
            <a:ext cx="4176905" cy="2826501"/>
          </a:xfrm>
          <a:prstGeom prst="rect">
            <a:avLst/>
          </a:prstGeom>
        </p:spPr>
      </p:pic>
      <p:pic>
        <p:nvPicPr>
          <p:cNvPr id="7" name="3287D689-5A72-43E2-95C8-8ACE36D4F22A" descr="3287D689-5A72-43E2-95C8-8ACE36D4F22A">
            <a:extLst>
              <a:ext uri="{FF2B5EF4-FFF2-40B4-BE49-F238E27FC236}">
                <a16:creationId xmlns:a16="http://schemas.microsoft.com/office/drawing/2014/main" id="{9791792A-08FB-4416-B422-1D46995017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494476" y="1895348"/>
            <a:ext cx="3828830" cy="287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a:extLst>
              <a:ext uri="{FF2B5EF4-FFF2-40B4-BE49-F238E27FC236}">
                <a16:creationId xmlns:a16="http://schemas.microsoft.com/office/drawing/2014/main" id="{637A98F0-2C10-44CE-A181-DD2FFEA1F5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375" y="1416742"/>
            <a:ext cx="5707284" cy="3828830"/>
          </a:xfrm>
          <a:prstGeom prst="rect">
            <a:avLst/>
          </a:prstGeom>
        </p:spPr>
      </p:pic>
    </p:spTree>
    <p:extLst>
      <p:ext uri="{BB962C8B-B14F-4D97-AF65-F5344CB8AC3E}">
        <p14:creationId xmlns:p14="http://schemas.microsoft.com/office/powerpoint/2010/main" val="3603252154"/>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6C8476F-715E-4766-9003-DF130EC0073C}"/>
              </a:ext>
            </a:extLst>
          </p:cNvPr>
          <p:cNvSpPr>
            <a:spLocks noGrp="1"/>
          </p:cNvSpPr>
          <p:nvPr>
            <p:ph idx="1"/>
          </p:nvPr>
        </p:nvSpPr>
        <p:spPr>
          <a:xfrm>
            <a:off x="813373" y="1757194"/>
            <a:ext cx="3864505" cy="2962611"/>
          </a:xfrm>
        </p:spPr>
        <p:txBody>
          <a:bodyPr/>
          <a:lstStyle/>
          <a:p>
            <a:r>
              <a:rPr lang="de-DE" dirty="0"/>
              <a:t>Plant Tissue Analysis</a:t>
            </a:r>
          </a:p>
          <a:p>
            <a:r>
              <a:rPr lang="de-DE" dirty="0" err="1"/>
              <a:t>Why</a:t>
            </a:r>
            <a:r>
              <a:rPr lang="de-DE" dirty="0"/>
              <a:t> </a:t>
            </a:r>
            <a:r>
              <a:rPr lang="de-DE" dirty="0" err="1"/>
              <a:t>use</a:t>
            </a:r>
            <a:r>
              <a:rPr lang="de-DE" dirty="0"/>
              <a:t> XRF?</a:t>
            </a:r>
          </a:p>
          <a:p>
            <a:r>
              <a:rPr lang="de-DE" dirty="0"/>
              <a:t>SPECTRO XEPOS</a:t>
            </a:r>
          </a:p>
          <a:p>
            <a:r>
              <a:rPr lang="de-DE" dirty="0"/>
              <a:t>Plant Tissue Data </a:t>
            </a:r>
          </a:p>
          <a:p>
            <a:r>
              <a:rPr lang="de-DE" dirty="0"/>
              <a:t>Summary</a:t>
            </a:r>
          </a:p>
        </p:txBody>
      </p:sp>
      <p:sp>
        <p:nvSpPr>
          <p:cNvPr id="2" name="Titel 1">
            <a:extLst>
              <a:ext uri="{FF2B5EF4-FFF2-40B4-BE49-F238E27FC236}">
                <a16:creationId xmlns:a16="http://schemas.microsoft.com/office/drawing/2014/main" id="{64234493-DC65-47B2-8FE9-6CF6C8987605}"/>
              </a:ext>
            </a:extLst>
          </p:cNvPr>
          <p:cNvSpPr>
            <a:spLocks noGrp="1"/>
          </p:cNvSpPr>
          <p:nvPr>
            <p:ph type="title"/>
          </p:nvPr>
        </p:nvSpPr>
        <p:spPr/>
        <p:txBody>
          <a:bodyPr/>
          <a:lstStyle/>
          <a:p>
            <a:r>
              <a:rPr lang="de-DE" dirty="0"/>
              <a:t>ED-XRF for </a:t>
            </a:r>
            <a:r>
              <a:rPr lang="de-DE" dirty="0" err="1"/>
              <a:t>the</a:t>
            </a:r>
            <a:r>
              <a:rPr lang="de-DE" dirty="0"/>
              <a:t> </a:t>
            </a:r>
            <a:r>
              <a:rPr lang="de-DE" dirty="0" err="1"/>
              <a:t>analysis</a:t>
            </a:r>
            <a:r>
              <a:rPr lang="de-DE" dirty="0"/>
              <a:t> </a:t>
            </a:r>
            <a:r>
              <a:rPr lang="de-DE" dirty="0" err="1"/>
              <a:t>of</a:t>
            </a:r>
            <a:r>
              <a:rPr lang="de-DE" dirty="0"/>
              <a:t> Plant </a:t>
            </a:r>
            <a:r>
              <a:rPr lang="de-DE" dirty="0" err="1"/>
              <a:t>tissue</a:t>
            </a:r>
            <a:endParaRPr lang="de-DE" dirty="0"/>
          </a:p>
        </p:txBody>
      </p:sp>
      <p:pic>
        <p:nvPicPr>
          <p:cNvPr id="10" name="Content Placeholder 9" descr="A picture containing person, hand, holding, piece&#10;&#10;Description automatically generated">
            <a:extLst>
              <a:ext uri="{FF2B5EF4-FFF2-40B4-BE49-F238E27FC236}">
                <a16:creationId xmlns:a16="http://schemas.microsoft.com/office/drawing/2014/main" id="{29E33B01-3BB5-41C9-B862-870050540CFE}"/>
              </a:ext>
            </a:extLst>
          </p:cNvPr>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311775" y="1284288"/>
            <a:ext cx="6880225" cy="3908425"/>
          </a:xfrm>
          <a:prstGeom prst="rect">
            <a:avLst/>
          </a:prstGeom>
        </p:spPr>
      </p:pic>
    </p:spTree>
    <p:extLst>
      <p:ext uri="{BB962C8B-B14F-4D97-AF65-F5344CB8AC3E}">
        <p14:creationId xmlns:p14="http://schemas.microsoft.com/office/powerpoint/2010/main" val="232246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defRPr/>
            </a:pPr>
            <a:r>
              <a:rPr lang="en-US" dirty="0"/>
              <a:t>How is the Sensitivity Gained? - Potassium</a:t>
            </a:r>
            <a:endParaRPr lang="en-US" sz="1800" dirty="0"/>
          </a:p>
        </p:txBody>
      </p:sp>
      <p:pic>
        <p:nvPicPr>
          <p:cNvPr id="6" name="Grafik 5">
            <a:extLst>
              <a:ext uri="{FF2B5EF4-FFF2-40B4-BE49-F238E27FC236}">
                <a16:creationId xmlns:a16="http://schemas.microsoft.com/office/drawing/2014/main" id="{1FCC7EC5-0E22-4DB8-9AB0-150E53805DA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07140" y="900112"/>
            <a:ext cx="5400000" cy="5400000"/>
          </a:xfrm>
          <a:prstGeom prst="rect">
            <a:avLst/>
          </a:prstGeom>
        </p:spPr>
      </p:pic>
      <p:pic>
        <p:nvPicPr>
          <p:cNvPr id="7" name="Grafik 6">
            <a:extLst>
              <a:ext uri="{FF2B5EF4-FFF2-40B4-BE49-F238E27FC236}">
                <a16:creationId xmlns:a16="http://schemas.microsoft.com/office/drawing/2014/main" id="{CE87BAF4-8998-4D4E-9AEC-1C26B0F5253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3844923" y="1473200"/>
            <a:ext cx="1890000" cy="504000"/>
          </a:xfrm>
          <a:prstGeom prst="rect">
            <a:avLst/>
          </a:prstGeom>
        </p:spPr>
      </p:pic>
      <p:pic>
        <p:nvPicPr>
          <p:cNvPr id="10" name="Grafik 9">
            <a:extLst>
              <a:ext uri="{FF2B5EF4-FFF2-40B4-BE49-F238E27FC236}">
                <a16:creationId xmlns:a16="http://schemas.microsoft.com/office/drawing/2014/main" id="{5CDAA54A-BF9F-4162-9AF0-BDBF4A6E7474}"/>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6317638" y="885824"/>
            <a:ext cx="5561911" cy="2340000"/>
          </a:xfrm>
          <a:prstGeom prst="rect">
            <a:avLst/>
          </a:prstGeom>
        </p:spPr>
      </p:pic>
      <p:cxnSp>
        <p:nvCxnSpPr>
          <p:cNvPr id="14" name="Gerade Verbindung mit Pfeil 13">
            <a:extLst>
              <a:ext uri="{FF2B5EF4-FFF2-40B4-BE49-F238E27FC236}">
                <a16:creationId xmlns:a16="http://schemas.microsoft.com/office/drawing/2014/main" id="{A02A74FD-971A-4598-B903-F6574614E632}"/>
              </a:ext>
            </a:extLst>
          </p:cNvPr>
          <p:cNvCxnSpPr>
            <a:cxnSpLocks/>
          </p:cNvCxnSpPr>
          <p:nvPr/>
        </p:nvCxnSpPr>
        <p:spPr>
          <a:xfrm>
            <a:off x="2537982" y="1725200"/>
            <a:ext cx="80468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3F1BF93-6BC0-414C-B96D-CB16FC9E4FBF}"/>
              </a:ext>
            </a:extLst>
          </p:cNvPr>
          <p:cNvCxnSpPr>
            <a:cxnSpLocks/>
          </p:cNvCxnSpPr>
          <p:nvPr/>
        </p:nvCxnSpPr>
        <p:spPr>
          <a:xfrm>
            <a:off x="2537982" y="4303300"/>
            <a:ext cx="804687"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866F22FE-A8C5-478C-81ED-8C47D5169ECA}"/>
              </a:ext>
            </a:extLst>
          </p:cNvPr>
          <p:cNvSpPr/>
          <p:nvPr/>
        </p:nvSpPr>
        <p:spPr>
          <a:xfrm>
            <a:off x="6349572" y="1435100"/>
            <a:ext cx="3060000" cy="252000"/>
          </a:xfrm>
          <a:prstGeom prst="rect">
            <a:avLst/>
          </a:prstGeom>
          <a:solidFill>
            <a:srgbClr val="FFFF00">
              <a:alpha val="50196"/>
            </a:srgbClr>
          </a:solidFill>
          <a:ln>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30A145D4-8247-41C7-BACC-331D1E04E331}"/>
              </a:ext>
            </a:extLst>
          </p:cNvPr>
          <p:cNvSpPr/>
          <p:nvPr/>
        </p:nvSpPr>
        <p:spPr>
          <a:xfrm>
            <a:off x="6317638" y="2964958"/>
            <a:ext cx="3060000" cy="252000"/>
          </a:xfrm>
          <a:prstGeom prst="rect">
            <a:avLst/>
          </a:prstGeom>
          <a:solidFill>
            <a:srgbClr val="FFFF00">
              <a:alpha val="50196"/>
            </a:srgbClr>
          </a:solidFill>
          <a:ln>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1AAAECAD-4177-4F57-A746-F8386F81ADC7}"/>
              </a:ext>
            </a:extLst>
          </p:cNvPr>
          <p:cNvSpPr/>
          <p:nvPr/>
        </p:nvSpPr>
        <p:spPr>
          <a:xfrm>
            <a:off x="3844923" y="1447798"/>
            <a:ext cx="1872000" cy="540000"/>
          </a:xfrm>
          <a:prstGeom prst="rect">
            <a:avLst/>
          </a:prstGeom>
          <a:solidFill>
            <a:srgbClr val="FFFF00">
              <a:alpha val="50196"/>
            </a:srgbClr>
          </a:solidFill>
          <a:ln>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1" name="Grafik 20">
            <a:extLst>
              <a:ext uri="{FF2B5EF4-FFF2-40B4-BE49-F238E27FC236}">
                <a16:creationId xmlns:a16="http://schemas.microsoft.com/office/drawing/2014/main" id="{A42AC933-460F-4EB5-AFC0-72C40704D86F}"/>
              </a:ext>
            </a:extLst>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6284931" y="3540023"/>
            <a:ext cx="5594618" cy="2340000"/>
          </a:xfrm>
          <a:prstGeom prst="rect">
            <a:avLst/>
          </a:prstGeom>
        </p:spPr>
      </p:pic>
      <p:pic>
        <p:nvPicPr>
          <p:cNvPr id="22" name="Grafik 21">
            <a:extLst>
              <a:ext uri="{FF2B5EF4-FFF2-40B4-BE49-F238E27FC236}">
                <a16:creationId xmlns:a16="http://schemas.microsoft.com/office/drawing/2014/main" id="{B1265C37-ED94-4676-B9AD-F0C0CE711367}"/>
              </a:ext>
            </a:extLst>
          </p:cNvPr>
          <p:cNvPicPr>
            <a:picLocks noChangeAspect="1"/>
          </p:cNvPicPr>
          <p:nvPr/>
        </p:nvPicPr>
        <p:blipFill>
          <a:blip r:embed="rId10">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tretch>
            <a:fillRect/>
          </a:stretch>
        </p:blipFill>
        <p:spPr>
          <a:xfrm>
            <a:off x="3844923" y="4118634"/>
            <a:ext cx="1949684" cy="504000"/>
          </a:xfrm>
          <a:prstGeom prst="rect">
            <a:avLst/>
          </a:prstGeom>
        </p:spPr>
      </p:pic>
      <p:cxnSp>
        <p:nvCxnSpPr>
          <p:cNvPr id="24" name="Gerader Verbinder 23">
            <a:extLst>
              <a:ext uri="{FF2B5EF4-FFF2-40B4-BE49-F238E27FC236}">
                <a16:creationId xmlns:a16="http://schemas.microsoft.com/office/drawing/2014/main" id="{F9D520BA-11C0-40A2-8D5E-BC5B4E155E3B}"/>
              </a:ext>
            </a:extLst>
          </p:cNvPr>
          <p:cNvCxnSpPr>
            <a:cxnSpLocks/>
          </p:cNvCxnSpPr>
          <p:nvPr/>
        </p:nvCxnSpPr>
        <p:spPr>
          <a:xfrm>
            <a:off x="5907140" y="3429000"/>
            <a:ext cx="628486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6" name="Rechteck 25">
            <a:extLst>
              <a:ext uri="{FF2B5EF4-FFF2-40B4-BE49-F238E27FC236}">
                <a16:creationId xmlns:a16="http://schemas.microsoft.com/office/drawing/2014/main" id="{5125D69B-B48D-40B4-A724-8679B9C1EB9A}"/>
              </a:ext>
            </a:extLst>
          </p:cNvPr>
          <p:cNvSpPr/>
          <p:nvPr/>
        </p:nvSpPr>
        <p:spPr>
          <a:xfrm>
            <a:off x="6317638" y="4060380"/>
            <a:ext cx="3060000" cy="252000"/>
          </a:xfrm>
          <a:prstGeom prst="rect">
            <a:avLst/>
          </a:prstGeom>
          <a:solidFill>
            <a:srgbClr val="FFFF00">
              <a:alpha val="50196"/>
            </a:srgbClr>
          </a:solidFill>
          <a:ln>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Rechteck 26">
            <a:extLst>
              <a:ext uri="{FF2B5EF4-FFF2-40B4-BE49-F238E27FC236}">
                <a16:creationId xmlns:a16="http://schemas.microsoft.com/office/drawing/2014/main" id="{6B67B38E-7700-4181-A318-EF8CDC129BBB}"/>
              </a:ext>
            </a:extLst>
          </p:cNvPr>
          <p:cNvSpPr/>
          <p:nvPr/>
        </p:nvSpPr>
        <p:spPr>
          <a:xfrm>
            <a:off x="6284931" y="5619846"/>
            <a:ext cx="3060000" cy="252000"/>
          </a:xfrm>
          <a:prstGeom prst="rect">
            <a:avLst/>
          </a:prstGeom>
          <a:solidFill>
            <a:srgbClr val="FFFF00">
              <a:alpha val="50196"/>
            </a:srgbClr>
          </a:solidFill>
          <a:ln>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Rechteck 27">
            <a:extLst>
              <a:ext uri="{FF2B5EF4-FFF2-40B4-BE49-F238E27FC236}">
                <a16:creationId xmlns:a16="http://schemas.microsoft.com/office/drawing/2014/main" id="{8E1B81FD-1BBC-4379-BA3C-3C0F036B7A21}"/>
              </a:ext>
            </a:extLst>
          </p:cNvPr>
          <p:cNvSpPr/>
          <p:nvPr/>
        </p:nvSpPr>
        <p:spPr>
          <a:xfrm>
            <a:off x="3862923" y="4129232"/>
            <a:ext cx="1872000" cy="540000"/>
          </a:xfrm>
          <a:prstGeom prst="rect">
            <a:avLst/>
          </a:prstGeom>
          <a:solidFill>
            <a:srgbClr val="FFFF00">
              <a:alpha val="50196"/>
            </a:srgbClr>
          </a:solidFill>
          <a:ln>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Textfeld 24">
            <a:extLst>
              <a:ext uri="{FF2B5EF4-FFF2-40B4-BE49-F238E27FC236}">
                <a16:creationId xmlns:a16="http://schemas.microsoft.com/office/drawing/2014/main" id="{29B123AA-CFC3-4048-80A9-34397BC5CBFC}"/>
              </a:ext>
            </a:extLst>
          </p:cNvPr>
          <p:cNvSpPr txBox="1"/>
          <p:nvPr/>
        </p:nvSpPr>
        <p:spPr>
          <a:xfrm>
            <a:off x="1661628" y="2438697"/>
            <a:ext cx="3600000" cy="707886"/>
          </a:xfrm>
          <a:prstGeom prst="rect">
            <a:avLst/>
          </a:prstGeom>
          <a:solidFill>
            <a:schemeClr val="bg1"/>
          </a:solidFill>
        </p:spPr>
        <p:txBody>
          <a:bodyPr wrap="square" rtlCol="0">
            <a:spAutoFit/>
          </a:bodyPr>
          <a:lstStyle/>
          <a:p>
            <a:pPr algn="ctr"/>
            <a:r>
              <a:rPr lang="en-US" sz="2000" dirty="0">
                <a:latin typeface="Arial" panose="020B0604020202020204" pitchFamily="34" charset="0"/>
                <a:cs typeface="Arial" panose="020B0604020202020204" pitchFamily="34" charset="0"/>
              </a:rPr>
              <a:t>BEC improvement factor: 1.9</a:t>
            </a:r>
          </a:p>
          <a:p>
            <a:pPr algn="ctr"/>
            <a:r>
              <a:rPr lang="en-US" sz="2000" dirty="0">
                <a:latin typeface="Arial" panose="020B0604020202020204" pitchFamily="34" charset="0"/>
                <a:cs typeface="Arial" panose="020B0604020202020204" pitchFamily="34" charset="0"/>
              </a:rPr>
              <a:t>LOD Improvement factor: 2.3</a:t>
            </a:r>
            <a:r>
              <a:rPr lang="en-US" sz="2000" dirty="0"/>
              <a:t> </a:t>
            </a:r>
          </a:p>
        </p:txBody>
      </p:sp>
      <p:sp>
        <p:nvSpPr>
          <p:cNvPr id="31" name="Textfeld 30">
            <a:extLst>
              <a:ext uri="{FF2B5EF4-FFF2-40B4-BE49-F238E27FC236}">
                <a16:creationId xmlns:a16="http://schemas.microsoft.com/office/drawing/2014/main" id="{E884463F-8C03-415D-8069-E221CFAF351F}"/>
              </a:ext>
            </a:extLst>
          </p:cNvPr>
          <p:cNvSpPr txBox="1"/>
          <p:nvPr/>
        </p:nvSpPr>
        <p:spPr>
          <a:xfrm>
            <a:off x="915636" y="1545200"/>
            <a:ext cx="1620000" cy="360000"/>
          </a:xfrm>
          <a:prstGeom prst="rect">
            <a:avLst/>
          </a:prstGeom>
          <a:noFill/>
        </p:spPr>
        <p:txBody>
          <a:bodyPr wrap="square" rtlCol="0">
            <a:spAutoFit/>
          </a:bodyPr>
          <a:lstStyle/>
          <a:p>
            <a:r>
              <a:rPr lang="de-DE" b="1" dirty="0">
                <a:latin typeface="Arial" panose="020B0604020202020204" pitchFamily="34" charset="0"/>
                <a:cs typeface="Arial" panose="020B0604020202020204" pitchFamily="34" charset="0"/>
              </a:rPr>
              <a:t>GREEN DSOI</a:t>
            </a:r>
          </a:p>
        </p:txBody>
      </p:sp>
      <p:sp>
        <p:nvSpPr>
          <p:cNvPr id="32" name="Textfeld 31">
            <a:extLst>
              <a:ext uri="{FF2B5EF4-FFF2-40B4-BE49-F238E27FC236}">
                <a16:creationId xmlns:a16="http://schemas.microsoft.com/office/drawing/2014/main" id="{B3DEDAAB-77B0-4483-8901-78761A59D5CB}"/>
              </a:ext>
            </a:extLst>
          </p:cNvPr>
          <p:cNvSpPr txBox="1"/>
          <p:nvPr/>
        </p:nvSpPr>
        <p:spPr>
          <a:xfrm>
            <a:off x="984711" y="4123300"/>
            <a:ext cx="1620000" cy="360000"/>
          </a:xfrm>
          <a:prstGeom prst="rect">
            <a:avLst/>
          </a:prstGeom>
          <a:noFill/>
        </p:spPr>
        <p:txBody>
          <a:bodyPr wrap="square" rtlCol="0">
            <a:spAutoFit/>
          </a:bodyPr>
          <a:lstStyle/>
          <a:p>
            <a:r>
              <a:rPr lang="de-DE" b="1" dirty="0">
                <a:solidFill>
                  <a:srgbClr val="FF0000"/>
                </a:solidFill>
                <a:latin typeface="Arial" panose="020B0604020202020204" pitchFamily="34" charset="0"/>
                <a:cs typeface="Arial" panose="020B0604020202020204" pitchFamily="34" charset="0"/>
              </a:rPr>
              <a:t>GREEN SOP</a:t>
            </a:r>
          </a:p>
        </p:txBody>
      </p:sp>
    </p:spTree>
    <p:extLst>
      <p:ext uri="{BB962C8B-B14F-4D97-AF65-F5344CB8AC3E}">
        <p14:creationId xmlns:p14="http://schemas.microsoft.com/office/powerpoint/2010/main" val="4065355859"/>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507139" y="139882"/>
            <a:ext cx="11684863" cy="480131"/>
          </a:xfrm>
        </p:spPr>
        <p:txBody>
          <a:bodyPr/>
          <a:lstStyle/>
          <a:p>
            <a:pPr>
              <a:defRPr/>
            </a:pPr>
            <a:r>
              <a:rPr lang="en-US" sz="2800" dirty="0"/>
              <a:t>Sensitivity Comparison Dual versus Single Side-On</a:t>
            </a:r>
          </a:p>
        </p:txBody>
      </p:sp>
      <p:sp>
        <p:nvSpPr>
          <p:cNvPr id="8" name="Inhaltsplatzhalter 7">
            <a:extLst>
              <a:ext uri="{FF2B5EF4-FFF2-40B4-BE49-F238E27FC236}">
                <a16:creationId xmlns:a16="http://schemas.microsoft.com/office/drawing/2014/main" id="{4C6BCDE4-5DB3-472D-8998-C68A2A234E5E}"/>
              </a:ext>
            </a:extLst>
          </p:cNvPr>
          <p:cNvSpPr>
            <a:spLocks noGrp="1"/>
          </p:cNvSpPr>
          <p:nvPr>
            <p:ph sz="half" idx="1"/>
          </p:nvPr>
        </p:nvSpPr>
        <p:spPr>
          <a:xfrm>
            <a:off x="7229474" y="731520"/>
            <a:ext cx="4633011" cy="5689382"/>
          </a:xfrm>
        </p:spPr>
        <p:txBody>
          <a:bodyPr/>
          <a:lstStyle/>
          <a:p>
            <a:endParaRPr lang="en-US" dirty="0"/>
          </a:p>
          <a:p>
            <a:endParaRPr lang="en-US" dirty="0"/>
          </a:p>
          <a:p>
            <a:endParaRPr lang="en-US" dirty="0"/>
          </a:p>
          <a:p>
            <a:pPr marL="266700" indent="-266700">
              <a:buSzPct val="100000"/>
              <a:buFont typeface="Wingdings" panose="05000000000000000000" pitchFamily="2" charset="2"/>
              <a:buChar char="è"/>
            </a:pPr>
            <a:r>
              <a:rPr lang="en-US" sz="1600" dirty="0"/>
              <a:t>Clearly improved sensitivity compared to the single side on (</a:t>
            </a:r>
            <a:r>
              <a:rPr lang="en-US" sz="1600" dirty="0">
                <a:sym typeface="Symbol" panose="05050102010706020507" pitchFamily="18" charset="2"/>
              </a:rPr>
              <a:t></a:t>
            </a:r>
            <a:r>
              <a:rPr lang="en-US" sz="1600" dirty="0"/>
              <a:t> factor 2.35)</a:t>
            </a:r>
          </a:p>
          <a:p>
            <a:pPr marL="475655" lvl="1" indent="-266700">
              <a:buSzPct val="100000"/>
              <a:buFont typeface="Wingdings" panose="05000000000000000000" pitchFamily="2" charset="2"/>
              <a:buChar char="è"/>
            </a:pPr>
            <a:r>
              <a:rPr lang="en-US" sz="1400" dirty="0"/>
              <a:t>Biggest effect for alkali/earth for alkali elements</a:t>
            </a:r>
          </a:p>
          <a:p>
            <a:pPr marL="266700" indent="-266700">
              <a:buSzPct val="100000"/>
              <a:buFont typeface="Wingdings" panose="05000000000000000000" pitchFamily="2" charset="2"/>
              <a:buChar char="è"/>
            </a:pPr>
            <a:endParaRPr lang="en-US" sz="1800" dirty="0"/>
          </a:p>
          <a:p>
            <a:pPr marL="266700" indent="-266700">
              <a:buSzPct val="100000"/>
              <a:buFont typeface="Wingdings" panose="05000000000000000000" pitchFamily="2" charset="2"/>
              <a:buChar char="è"/>
            </a:pPr>
            <a:r>
              <a:rPr lang="en-US" sz="1600" dirty="0"/>
              <a:t>Even when compared to the direct path axial  observation there is not a big difference</a:t>
            </a:r>
            <a:br>
              <a:rPr lang="en-US" sz="1600" dirty="0"/>
            </a:br>
            <a:r>
              <a:rPr lang="en-US" sz="1600" dirty="0"/>
              <a:t>(</a:t>
            </a:r>
            <a:r>
              <a:rPr lang="en-US" sz="1600" dirty="0">
                <a:sym typeface="Symbol" panose="05050102010706020507" pitchFamily="18" charset="2"/>
              </a:rPr>
              <a:t></a:t>
            </a:r>
            <a:r>
              <a:rPr lang="en-US" sz="1600" dirty="0"/>
              <a:t> factor 0.73)</a:t>
            </a:r>
          </a:p>
          <a:p>
            <a:pPr marL="475655" lvl="1" indent="-266700">
              <a:buSzPct val="100000"/>
              <a:buFont typeface="Wingdings" panose="05000000000000000000" pitchFamily="2" charset="2"/>
              <a:buChar char="è"/>
            </a:pPr>
            <a:r>
              <a:rPr lang="en-US" sz="1400" dirty="0"/>
              <a:t>Again the alkali/earth for alkali elements show the highest improvement using the axial view</a:t>
            </a:r>
          </a:p>
          <a:p>
            <a:pPr marL="475655" lvl="1" indent="-266700">
              <a:buSzPct val="100000"/>
              <a:buFont typeface="Wingdings" panose="05000000000000000000" pitchFamily="2" charset="2"/>
              <a:buChar char="è"/>
            </a:pPr>
            <a:endParaRPr lang="en-US" sz="1400" dirty="0"/>
          </a:p>
          <a:p>
            <a:pPr marL="475655" lvl="1" indent="-266700">
              <a:buSzPct val="100000"/>
              <a:buFont typeface="Wingdings" panose="05000000000000000000" pitchFamily="2" charset="2"/>
              <a:buChar char="è"/>
            </a:pPr>
            <a:r>
              <a:rPr lang="en-US" sz="1400" dirty="0"/>
              <a:t>For Routine work the remaining factor is marginal</a:t>
            </a:r>
          </a:p>
          <a:p>
            <a:pPr marL="475655" lvl="1" indent="-266700">
              <a:buSzPct val="100000"/>
              <a:buFont typeface="Wingdings" panose="05000000000000000000" pitchFamily="2" charset="2"/>
              <a:buChar char="è"/>
            </a:pPr>
            <a:r>
              <a:rPr lang="en-US" sz="1400" dirty="0"/>
              <a:t>The huge advantages of the vertical torch, radial interface of the DSOI likely outweigh the sensitivity differences for many applications  </a:t>
            </a:r>
          </a:p>
        </p:txBody>
      </p:sp>
      <p:graphicFrame>
        <p:nvGraphicFramePr>
          <p:cNvPr id="6" name="Tabelle 5">
            <a:extLst>
              <a:ext uri="{FF2B5EF4-FFF2-40B4-BE49-F238E27FC236}">
                <a16:creationId xmlns:a16="http://schemas.microsoft.com/office/drawing/2014/main" id="{F40980F0-470F-49F1-80EC-B78C4B144D7B}"/>
              </a:ext>
            </a:extLst>
          </p:cNvPr>
          <p:cNvGraphicFramePr>
            <a:graphicFrameLocks noGrp="1"/>
          </p:cNvGraphicFramePr>
          <p:nvPr/>
        </p:nvGraphicFramePr>
        <p:xfrm>
          <a:off x="507141" y="844166"/>
          <a:ext cx="6360001" cy="5464089"/>
        </p:xfrm>
        <a:graphic>
          <a:graphicData uri="http://schemas.openxmlformats.org/drawingml/2006/table">
            <a:tbl>
              <a:tblPr/>
              <a:tblGrid>
                <a:gridCol w="612521">
                  <a:extLst>
                    <a:ext uri="{9D8B030D-6E8A-4147-A177-3AD203B41FA5}">
                      <a16:colId xmlns:a16="http://schemas.microsoft.com/office/drawing/2014/main" val="3517240113"/>
                    </a:ext>
                  </a:extLst>
                </a:gridCol>
                <a:gridCol w="612521">
                  <a:extLst>
                    <a:ext uri="{9D8B030D-6E8A-4147-A177-3AD203B41FA5}">
                      <a16:colId xmlns:a16="http://schemas.microsoft.com/office/drawing/2014/main" val="936578515"/>
                    </a:ext>
                  </a:extLst>
                </a:gridCol>
                <a:gridCol w="847319">
                  <a:extLst>
                    <a:ext uri="{9D8B030D-6E8A-4147-A177-3AD203B41FA5}">
                      <a16:colId xmlns:a16="http://schemas.microsoft.com/office/drawing/2014/main" val="3324705231"/>
                    </a:ext>
                  </a:extLst>
                </a:gridCol>
                <a:gridCol w="847319">
                  <a:extLst>
                    <a:ext uri="{9D8B030D-6E8A-4147-A177-3AD203B41FA5}">
                      <a16:colId xmlns:a16="http://schemas.microsoft.com/office/drawing/2014/main" val="2091968080"/>
                    </a:ext>
                  </a:extLst>
                </a:gridCol>
                <a:gridCol w="847319">
                  <a:extLst>
                    <a:ext uri="{9D8B030D-6E8A-4147-A177-3AD203B41FA5}">
                      <a16:colId xmlns:a16="http://schemas.microsoft.com/office/drawing/2014/main" val="2547663070"/>
                    </a:ext>
                  </a:extLst>
                </a:gridCol>
                <a:gridCol w="255217">
                  <a:extLst>
                    <a:ext uri="{9D8B030D-6E8A-4147-A177-3AD203B41FA5}">
                      <a16:colId xmlns:a16="http://schemas.microsoft.com/office/drawing/2014/main" val="4160894962"/>
                    </a:ext>
                  </a:extLst>
                </a:gridCol>
                <a:gridCol w="745233">
                  <a:extLst>
                    <a:ext uri="{9D8B030D-6E8A-4147-A177-3AD203B41FA5}">
                      <a16:colId xmlns:a16="http://schemas.microsoft.com/office/drawing/2014/main" val="4039999468"/>
                    </a:ext>
                  </a:extLst>
                </a:gridCol>
                <a:gridCol w="815315">
                  <a:extLst>
                    <a:ext uri="{9D8B030D-6E8A-4147-A177-3AD203B41FA5}">
                      <a16:colId xmlns:a16="http://schemas.microsoft.com/office/drawing/2014/main" val="3864920992"/>
                    </a:ext>
                  </a:extLst>
                </a:gridCol>
                <a:gridCol w="777237">
                  <a:extLst>
                    <a:ext uri="{9D8B030D-6E8A-4147-A177-3AD203B41FA5}">
                      <a16:colId xmlns:a16="http://schemas.microsoft.com/office/drawing/2014/main" val="3489524105"/>
                    </a:ext>
                  </a:extLst>
                </a:gridCol>
              </a:tblGrid>
              <a:tr h="404979">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 </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 </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Single Side-On SOP</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Dual Side-On DSOI</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 SOP/DSOI</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Axial</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 DSOI</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 Axial/DSOI</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954789"/>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 </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 </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 </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 </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 </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 </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 </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 </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664855"/>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 </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nm</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LOD [µg/L]</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LOD [µg/L]</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Factor</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LOD [µg/L]</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LOD [µg/L]</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Factor</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098242"/>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Ag</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328.068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1.32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0.39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3.42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0.51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0.39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1.32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492449"/>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Al</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167.078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0.14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4.39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1.53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590787"/>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As</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189.042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1.65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1.31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1.26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0.81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1.31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0.62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364781"/>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As</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193.759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2.67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1.99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1.34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0.95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1.99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0.48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58832"/>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Ba</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455.404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2.14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1.49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255230"/>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Be</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313.042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2.58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1.98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0848234"/>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Ca</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396.847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3.31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1.08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1163104"/>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Ca</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315.887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3.13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1.17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2.68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0.79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1.17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0.68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765577"/>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Cd</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214.438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0.10</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1.22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0.50</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315710"/>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Cd</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226.502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0.16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0.11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1.47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0.11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0.55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244991"/>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Co</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228.615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0.32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0.20</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1.54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0.12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0.20</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0.59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2548039"/>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Cr</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267.716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0.30</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1.09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0.15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0.55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8250712"/>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Cu</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324.754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0.74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2.60</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0.31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1.08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710400"/>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Fe</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259.941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0.18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0.83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0.36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974464"/>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Hg</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194.227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1.02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0.56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1.81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0.42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0.56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0.75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703624"/>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K</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766.491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50.63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8.45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5.99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8.45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0.20</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691076"/>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Li</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670.784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1.07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3.86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0.14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862893"/>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Mg</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279.553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2.82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0.005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0012891"/>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Mg</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280.270</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3.26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 </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 </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 </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1708748"/>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Mn</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257.611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1.36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0.84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209443"/>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Mo</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202.095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1.20</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0.15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0.64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2095847"/>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Na</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589.592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6.01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2.01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2.98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2.01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0.20</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088183"/>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P</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177.495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1.55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0.95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1.63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0.59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0.95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0.62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795288"/>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P</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178.287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1.99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1.37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1.45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0.79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1.37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0.58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583336"/>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Pb</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220.351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1.92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1.60</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1.20</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0.68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1.60</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0.42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560094"/>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Sb</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206.833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1.85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1.31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1.41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0.87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1.31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0.66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127511"/>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Se</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196.090</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2.52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2.15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1.17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0.98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2.15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0.46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718558"/>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Sn</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189.991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1.23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0.53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2.29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0.28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0.53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0.52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210872"/>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Sr</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407.771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3.56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0.91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413440"/>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Tl</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190.864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5.35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1.23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4.33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0.59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1.23</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0.48</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290878"/>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V</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311.071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1.24</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0.35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3.56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0.46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0.35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1.32</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255254"/>
                  </a:ext>
                </a:extLst>
              </a:tr>
              <a:tr h="142822">
                <a:tc>
                  <a:txBody>
                    <a:bodyPr/>
                    <a:lstStyle/>
                    <a:p>
                      <a:pPr algn="l" fontAlgn="b"/>
                      <a:r>
                        <a:rPr lang="en-US" sz="900" b="1" i="0" u="none" strike="noStrike" noProof="0">
                          <a:solidFill>
                            <a:srgbClr val="000000"/>
                          </a:solidFill>
                          <a:effectLst/>
                          <a:latin typeface="Arial" panose="020B0604020202020204" pitchFamily="34" charset="0"/>
                          <a:cs typeface="Arial" panose="020B0604020202020204" pitchFamily="34" charset="0"/>
                        </a:rPr>
                        <a:t>Zn</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213.856</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0.10</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1.39</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0.05</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0.07</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0.71</a:t>
                      </a:r>
                    </a:p>
                  </a:txBody>
                  <a:tcPr marL="7386" marR="7386" marT="7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9069393"/>
                  </a:ext>
                </a:extLst>
              </a:tr>
              <a:tr h="142822">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Average</a:t>
                      </a:r>
                    </a:p>
                  </a:txBody>
                  <a:tcPr marL="7386" marR="7386" marT="73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noProof="0">
                          <a:solidFill>
                            <a:srgbClr val="000000"/>
                          </a:solidFill>
                          <a:effectLst/>
                          <a:latin typeface="Arial" panose="020B0604020202020204" pitchFamily="34" charset="0"/>
                          <a:cs typeface="Arial" panose="020B0604020202020204" pitchFamily="34" charset="0"/>
                        </a:rPr>
                        <a:t>2.35</a:t>
                      </a:r>
                    </a:p>
                  </a:txBody>
                  <a:tcPr marL="7386" marR="7386" marT="73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a:noFill/>
                    </a:lnL>
                    <a:lnR>
                      <a:noFill/>
                    </a:lnR>
                    <a:lnT>
                      <a:noFill/>
                    </a:lnT>
                    <a:lnB>
                      <a:noFill/>
                    </a:lnB>
                  </a:tcPr>
                </a:tc>
                <a:tc>
                  <a:txBody>
                    <a:bodyPr/>
                    <a:lstStyle/>
                    <a:p>
                      <a:pPr algn="l" fontAlgn="b"/>
                      <a:endParaRPr lang="en-US" sz="900" b="1" i="0" u="none" strike="noStrike" noProof="0">
                        <a:solidFill>
                          <a:srgbClr val="000000"/>
                        </a:solidFill>
                        <a:effectLst/>
                        <a:latin typeface="Arial" panose="020B0604020202020204" pitchFamily="34" charset="0"/>
                        <a:cs typeface="Arial" panose="020B0604020202020204" pitchFamily="34" charset="0"/>
                      </a:endParaRPr>
                    </a:p>
                  </a:txBody>
                  <a:tcPr marL="7386" marR="7386" marT="73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noProof="0">
                          <a:solidFill>
                            <a:srgbClr val="000000"/>
                          </a:solidFill>
                          <a:effectLst/>
                          <a:latin typeface="Arial" panose="020B0604020202020204" pitchFamily="34" charset="0"/>
                          <a:cs typeface="Arial" panose="020B0604020202020204" pitchFamily="34" charset="0"/>
                        </a:rPr>
                        <a:t>Average</a:t>
                      </a:r>
                    </a:p>
                  </a:txBody>
                  <a:tcPr marL="7386" marR="7386" marT="73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1" i="0" u="none" strike="noStrike" noProof="0" dirty="0">
                          <a:solidFill>
                            <a:srgbClr val="000000"/>
                          </a:solidFill>
                          <a:effectLst/>
                          <a:latin typeface="Arial" panose="020B0604020202020204" pitchFamily="34" charset="0"/>
                          <a:cs typeface="Arial" panose="020B0604020202020204" pitchFamily="34" charset="0"/>
                        </a:rPr>
                        <a:t>0.73</a:t>
                      </a:r>
                    </a:p>
                  </a:txBody>
                  <a:tcPr marL="7386" marR="7386" marT="738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50733854"/>
                  </a:ext>
                </a:extLst>
              </a:tr>
            </a:tbl>
          </a:graphicData>
        </a:graphic>
      </p:graphicFrame>
    </p:spTree>
    <p:extLst>
      <p:ext uri="{BB962C8B-B14F-4D97-AF65-F5344CB8AC3E}">
        <p14:creationId xmlns:p14="http://schemas.microsoft.com/office/powerpoint/2010/main" val="403643525"/>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F190692-ED1F-4D99-ACFE-E3281875F88A}"/>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507139" y="751505"/>
            <a:ext cx="5660396" cy="5563729"/>
          </a:xfrm>
          <a:prstGeom prst="rect">
            <a:avLst/>
          </a:prstGeom>
        </p:spPr>
      </p:pic>
      <p:sp>
        <p:nvSpPr>
          <p:cNvPr id="4" name="Titel 3">
            <a:extLst>
              <a:ext uri="{FF2B5EF4-FFF2-40B4-BE49-F238E27FC236}">
                <a16:creationId xmlns:a16="http://schemas.microsoft.com/office/drawing/2014/main" id="{C6996012-B308-4890-BF91-D187255879D3}"/>
              </a:ext>
            </a:extLst>
          </p:cNvPr>
          <p:cNvSpPr>
            <a:spLocks noGrp="1"/>
          </p:cNvSpPr>
          <p:nvPr>
            <p:ph type="title"/>
          </p:nvPr>
        </p:nvSpPr>
        <p:spPr>
          <a:xfrm>
            <a:off x="507139" y="139882"/>
            <a:ext cx="11684863" cy="480131"/>
          </a:xfrm>
        </p:spPr>
        <p:txBody>
          <a:bodyPr/>
          <a:lstStyle/>
          <a:p>
            <a:r>
              <a:rPr lang="en-US" dirty="0"/>
              <a:t>Soil - </a:t>
            </a:r>
            <a:r>
              <a:rPr lang="de-DE" dirty="0"/>
              <a:t>Plasma and Measurement Parameters</a:t>
            </a:r>
          </a:p>
        </p:txBody>
      </p:sp>
      <p:graphicFrame>
        <p:nvGraphicFramePr>
          <p:cNvPr id="5" name="Tabelle 4">
            <a:extLst>
              <a:ext uri="{FF2B5EF4-FFF2-40B4-BE49-F238E27FC236}">
                <a16:creationId xmlns:a16="http://schemas.microsoft.com/office/drawing/2014/main" id="{A04DF630-A821-47AA-A2B6-C040AAB22BC8}"/>
              </a:ext>
            </a:extLst>
          </p:cNvPr>
          <p:cNvGraphicFramePr>
            <a:graphicFrameLocks noGrp="1"/>
          </p:cNvGraphicFramePr>
          <p:nvPr/>
        </p:nvGraphicFramePr>
        <p:xfrm>
          <a:off x="817337" y="3671469"/>
          <a:ext cx="5040000" cy="2340000"/>
        </p:xfrm>
        <a:graphic>
          <a:graphicData uri="http://schemas.openxmlformats.org/drawingml/2006/table">
            <a:tbl>
              <a:tblPr firstCol="1" bandRow="1">
                <a:tableStyleId>{2D5ABB26-0587-4C30-8999-92F81FD0307C}</a:tableStyleId>
              </a:tblPr>
              <a:tblGrid>
                <a:gridCol w="2160000">
                  <a:extLst>
                    <a:ext uri="{9D8B030D-6E8A-4147-A177-3AD203B41FA5}">
                      <a16:colId xmlns:a16="http://schemas.microsoft.com/office/drawing/2014/main" val="3141720132"/>
                    </a:ext>
                  </a:extLst>
                </a:gridCol>
                <a:gridCol w="2880000">
                  <a:extLst>
                    <a:ext uri="{9D8B030D-6E8A-4147-A177-3AD203B41FA5}">
                      <a16:colId xmlns:a16="http://schemas.microsoft.com/office/drawing/2014/main" val="1656897047"/>
                    </a:ext>
                  </a:extLst>
                </a:gridCol>
              </a:tblGrid>
              <a:tr h="234000">
                <a:tc>
                  <a:txBody>
                    <a:bodyPr/>
                    <a:lstStyle/>
                    <a:p>
                      <a:pPr algn="ctr">
                        <a:lnSpc>
                          <a:spcPct val="115000"/>
                        </a:lnSpc>
                        <a:spcAft>
                          <a:spcPts val="0"/>
                        </a:spcAft>
                      </a:pPr>
                      <a:r>
                        <a:rPr lang="en-US" sz="1400" dirty="0">
                          <a:effectLst/>
                        </a:rPr>
                        <a:t>Power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rPr>
                        <a:t>1100 W</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742589"/>
                  </a:ext>
                </a:extLst>
              </a:tr>
              <a:tr h="234000">
                <a:tc>
                  <a:txBody>
                    <a:bodyPr/>
                    <a:lstStyle/>
                    <a:p>
                      <a:pPr algn="ctr">
                        <a:lnSpc>
                          <a:spcPct val="115000"/>
                        </a:lnSpc>
                        <a:spcAft>
                          <a:spcPts val="0"/>
                        </a:spcAft>
                      </a:pPr>
                      <a:r>
                        <a:rPr lang="en-US" sz="1400" dirty="0">
                          <a:effectLst/>
                        </a:rPr>
                        <a:t>Observation Mode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rPr>
                        <a:t>Dual-Side-On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9006672"/>
                  </a:ext>
                </a:extLst>
              </a:tr>
              <a:tr h="234000">
                <a:tc>
                  <a:txBody>
                    <a:bodyPr/>
                    <a:lstStyle/>
                    <a:p>
                      <a:pPr algn="ctr">
                        <a:lnSpc>
                          <a:spcPct val="115000"/>
                        </a:lnSpc>
                        <a:spcAft>
                          <a:spcPts val="0"/>
                        </a:spcAft>
                      </a:pPr>
                      <a:r>
                        <a:rPr lang="en-US" sz="1400" dirty="0">
                          <a:effectLst/>
                        </a:rPr>
                        <a:t>Coolant flow</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rPr>
                        <a:t>13.0 L/min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9073661"/>
                  </a:ext>
                </a:extLst>
              </a:tr>
              <a:tr h="234000">
                <a:tc>
                  <a:txBody>
                    <a:bodyPr/>
                    <a:lstStyle/>
                    <a:p>
                      <a:pPr algn="ctr">
                        <a:lnSpc>
                          <a:spcPct val="115000"/>
                        </a:lnSpc>
                        <a:spcAft>
                          <a:spcPts val="0"/>
                        </a:spcAft>
                      </a:pPr>
                      <a:r>
                        <a:rPr lang="en-US" sz="1400" dirty="0">
                          <a:effectLst/>
                        </a:rPr>
                        <a:t>Auxiliary flow</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57213" rtl="0" eaLnBrk="1" fontAlgn="auto" latinLnBrk="0" hangingPunct="1">
                        <a:lnSpc>
                          <a:spcPct val="115000"/>
                        </a:lnSpc>
                        <a:spcBef>
                          <a:spcPts val="0"/>
                        </a:spcBef>
                        <a:spcAft>
                          <a:spcPts val="0"/>
                        </a:spcAft>
                        <a:buClrTx/>
                        <a:buSzTx/>
                        <a:buFontTx/>
                        <a:buNone/>
                        <a:tabLst/>
                        <a:defRPr/>
                      </a:pPr>
                      <a:r>
                        <a:rPr lang="en-US" sz="1400" dirty="0">
                          <a:effectLst/>
                        </a:rPr>
                        <a:t>0.80 L/min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3466207"/>
                  </a:ext>
                </a:extLst>
              </a:tr>
              <a:tr h="234000">
                <a:tc>
                  <a:txBody>
                    <a:bodyPr/>
                    <a:lstStyle/>
                    <a:p>
                      <a:pPr algn="ctr">
                        <a:lnSpc>
                          <a:spcPct val="115000"/>
                        </a:lnSpc>
                        <a:spcAft>
                          <a:spcPts val="0"/>
                        </a:spcAft>
                      </a:pPr>
                      <a:r>
                        <a:rPr lang="en-US" sz="1400" dirty="0">
                          <a:effectLst/>
                        </a:rPr>
                        <a:t>Nebulizer flow</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rPr>
                        <a:t>0.93 L/min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0176440"/>
                  </a:ext>
                </a:extLst>
              </a:tr>
              <a:tr h="234000">
                <a:tc>
                  <a:txBody>
                    <a:bodyPr/>
                    <a:lstStyle/>
                    <a:p>
                      <a:pPr algn="ctr">
                        <a:lnSpc>
                          <a:spcPct val="115000"/>
                        </a:lnSpc>
                        <a:spcAft>
                          <a:spcPts val="0"/>
                        </a:spcAft>
                      </a:pPr>
                      <a:r>
                        <a:rPr lang="en-US" sz="1400" dirty="0">
                          <a:effectLst/>
                        </a:rPr>
                        <a:t>Plasma Torch</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rPr>
                        <a:t>Quartz, fixed, 1.8 mm Injector tube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0588389"/>
                  </a:ext>
                </a:extLst>
              </a:tr>
              <a:tr h="234000">
                <a:tc>
                  <a:txBody>
                    <a:bodyPr/>
                    <a:lstStyle/>
                    <a:p>
                      <a:pPr algn="ctr">
                        <a:lnSpc>
                          <a:spcPct val="115000"/>
                        </a:lnSpc>
                        <a:spcAft>
                          <a:spcPts val="0"/>
                        </a:spcAft>
                      </a:pPr>
                      <a:r>
                        <a:rPr lang="en-US" sz="1400" dirty="0">
                          <a:effectLst/>
                        </a:rPr>
                        <a:t>Spray Chamber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rPr>
                        <a:t>Scott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131571"/>
                  </a:ext>
                </a:extLst>
              </a:tr>
              <a:tr h="234000">
                <a:tc>
                  <a:txBody>
                    <a:bodyPr/>
                    <a:lstStyle/>
                    <a:p>
                      <a:pPr algn="ctr">
                        <a:lnSpc>
                          <a:spcPct val="115000"/>
                        </a:lnSpc>
                        <a:spcAft>
                          <a:spcPts val="0"/>
                        </a:spcAft>
                      </a:pPr>
                      <a:r>
                        <a:rPr lang="en-US" sz="1400" dirty="0">
                          <a:effectLst/>
                        </a:rPr>
                        <a:t>Nebulizer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rPr>
                        <a:t>Cross Flow</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4261347"/>
                  </a:ext>
                </a:extLst>
              </a:tr>
              <a:tr h="234000">
                <a:tc>
                  <a:txBody>
                    <a:bodyPr/>
                    <a:lstStyle/>
                    <a:p>
                      <a:pPr algn="ctr">
                        <a:lnSpc>
                          <a:spcPct val="115000"/>
                        </a:lnSpc>
                        <a:spcAft>
                          <a:spcPts val="0"/>
                        </a:spcAft>
                      </a:pPr>
                      <a:r>
                        <a:rPr lang="en-US" sz="1400" dirty="0">
                          <a:effectLst/>
                        </a:rPr>
                        <a:t>Sample aspiration rate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rPr>
                        <a:t>2 mL/min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355404"/>
                  </a:ext>
                </a:extLst>
              </a:tr>
              <a:tr h="234000">
                <a:tc>
                  <a:txBody>
                    <a:bodyPr/>
                    <a:lstStyle/>
                    <a:p>
                      <a:pPr algn="ctr">
                        <a:lnSpc>
                          <a:spcPct val="115000"/>
                        </a:lnSpc>
                        <a:spcAft>
                          <a:spcPts val="0"/>
                        </a:spcAft>
                      </a:pPr>
                      <a:r>
                        <a:rPr lang="en-US" sz="1400" dirty="0">
                          <a:effectLst/>
                        </a:rPr>
                        <a:t>Replicate read time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400" dirty="0">
                          <a:effectLst/>
                        </a:rPr>
                        <a:t>44 s per replicate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4278088"/>
                  </a:ext>
                </a:extLst>
              </a:tr>
            </a:tbl>
          </a:graphicData>
        </a:graphic>
      </p:graphicFrame>
      <p:graphicFrame>
        <p:nvGraphicFramePr>
          <p:cNvPr id="3" name="Tabelle 2">
            <a:extLst>
              <a:ext uri="{FF2B5EF4-FFF2-40B4-BE49-F238E27FC236}">
                <a16:creationId xmlns:a16="http://schemas.microsoft.com/office/drawing/2014/main" id="{393FC89B-4419-4352-BEE5-41CDF3EE4014}"/>
              </a:ext>
            </a:extLst>
          </p:cNvPr>
          <p:cNvGraphicFramePr>
            <a:graphicFrameLocks noGrp="1"/>
          </p:cNvGraphicFramePr>
          <p:nvPr/>
        </p:nvGraphicFramePr>
        <p:xfrm>
          <a:off x="6391469" y="786200"/>
          <a:ext cx="4377688" cy="5494338"/>
        </p:xfrm>
        <a:graphic>
          <a:graphicData uri="http://schemas.openxmlformats.org/drawingml/2006/table">
            <a:tbl>
              <a:tblPr firstCol="1" bandRow="1">
                <a:tableStyleId>{5940675A-B579-460E-94D1-54222C63F5DA}</a:tableStyleId>
              </a:tblPr>
              <a:tblGrid>
                <a:gridCol w="625384">
                  <a:extLst>
                    <a:ext uri="{9D8B030D-6E8A-4147-A177-3AD203B41FA5}">
                      <a16:colId xmlns:a16="http://schemas.microsoft.com/office/drawing/2014/main" val="1079477428"/>
                    </a:ext>
                  </a:extLst>
                </a:gridCol>
                <a:gridCol w="625384">
                  <a:extLst>
                    <a:ext uri="{9D8B030D-6E8A-4147-A177-3AD203B41FA5}">
                      <a16:colId xmlns:a16="http://schemas.microsoft.com/office/drawing/2014/main" val="1112192412"/>
                    </a:ext>
                  </a:extLst>
                </a:gridCol>
                <a:gridCol w="625384">
                  <a:extLst>
                    <a:ext uri="{9D8B030D-6E8A-4147-A177-3AD203B41FA5}">
                      <a16:colId xmlns:a16="http://schemas.microsoft.com/office/drawing/2014/main" val="434838723"/>
                    </a:ext>
                  </a:extLst>
                </a:gridCol>
                <a:gridCol w="625384">
                  <a:extLst>
                    <a:ext uri="{9D8B030D-6E8A-4147-A177-3AD203B41FA5}">
                      <a16:colId xmlns:a16="http://schemas.microsoft.com/office/drawing/2014/main" val="2255050459"/>
                    </a:ext>
                  </a:extLst>
                </a:gridCol>
                <a:gridCol w="625384">
                  <a:extLst>
                    <a:ext uri="{9D8B030D-6E8A-4147-A177-3AD203B41FA5}">
                      <a16:colId xmlns:a16="http://schemas.microsoft.com/office/drawing/2014/main" val="3344561780"/>
                    </a:ext>
                  </a:extLst>
                </a:gridCol>
                <a:gridCol w="625384">
                  <a:extLst>
                    <a:ext uri="{9D8B030D-6E8A-4147-A177-3AD203B41FA5}">
                      <a16:colId xmlns:a16="http://schemas.microsoft.com/office/drawing/2014/main" val="190254146"/>
                    </a:ext>
                  </a:extLst>
                </a:gridCol>
                <a:gridCol w="625384">
                  <a:extLst>
                    <a:ext uri="{9D8B030D-6E8A-4147-A177-3AD203B41FA5}">
                      <a16:colId xmlns:a16="http://schemas.microsoft.com/office/drawing/2014/main" val="1970494750"/>
                    </a:ext>
                  </a:extLst>
                </a:gridCol>
              </a:tblGrid>
              <a:tr h="171450">
                <a:tc>
                  <a:txBody>
                    <a:bodyPr/>
                    <a:lstStyle/>
                    <a:p>
                      <a:pPr algn="ctr">
                        <a:lnSpc>
                          <a:spcPct val="107000"/>
                        </a:lnSpc>
                        <a:spcAft>
                          <a:spcPts val="0"/>
                        </a:spcAft>
                      </a:pPr>
                      <a:r>
                        <a:rPr lang="en-US" sz="1100" dirty="0">
                          <a:effectLst/>
                        </a:rPr>
                        <a:t>Element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Std.1 [mg/L]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Std.2 [mg/L]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Std.3 [mg/L]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Std.4 [mg/L]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Std.5 [mg/L]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Std.6 [mg/L]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7457265"/>
                  </a:ext>
                </a:extLst>
              </a:tr>
              <a:tr h="171450">
                <a:tc>
                  <a:txBody>
                    <a:bodyPr/>
                    <a:lstStyle/>
                    <a:p>
                      <a:pPr algn="ctr">
                        <a:lnSpc>
                          <a:spcPct val="107000"/>
                        </a:lnSpc>
                        <a:spcAft>
                          <a:spcPts val="0"/>
                        </a:spcAft>
                      </a:pPr>
                      <a:r>
                        <a:rPr lang="en-US" sz="1100">
                          <a:effectLst/>
                        </a:rPr>
                        <a:t>Ag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0.1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0.25</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2348705"/>
                  </a:ext>
                </a:extLst>
              </a:tr>
              <a:tr h="171450">
                <a:tc>
                  <a:txBody>
                    <a:bodyPr/>
                    <a:lstStyle/>
                    <a:p>
                      <a:pPr algn="ctr">
                        <a:lnSpc>
                          <a:spcPct val="107000"/>
                        </a:lnSpc>
                        <a:spcAft>
                          <a:spcPts val="0"/>
                        </a:spcAft>
                      </a:pPr>
                      <a:r>
                        <a:rPr lang="en-US" sz="1100" dirty="0">
                          <a:effectLst/>
                        </a:rPr>
                        <a:t>Al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a:effectLst/>
                        </a:rPr>
                        <a:t>700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a:effectLst/>
                        </a:rPr>
                        <a:t>600.4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a:effectLst/>
                        </a:rPr>
                        <a:t>501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dirty="0">
                          <a:effectLst/>
                        </a:rPr>
                        <a:t>402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a:effectLst/>
                        </a:rPr>
                        <a:t>300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dirty="0">
                          <a:effectLst/>
                        </a:rPr>
                        <a:t>200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827242512"/>
                  </a:ext>
                </a:extLst>
              </a:tr>
              <a:tr h="171450">
                <a:tc>
                  <a:txBody>
                    <a:bodyPr/>
                    <a:lstStyle/>
                    <a:p>
                      <a:pPr algn="ctr">
                        <a:lnSpc>
                          <a:spcPct val="107000"/>
                        </a:lnSpc>
                        <a:spcAft>
                          <a:spcPts val="0"/>
                        </a:spcAft>
                      </a:pPr>
                      <a:r>
                        <a:rPr lang="en-US" sz="1100">
                          <a:effectLst/>
                        </a:rPr>
                        <a:t>As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20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30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9023724"/>
                  </a:ext>
                </a:extLst>
              </a:tr>
              <a:tr h="171450">
                <a:tc>
                  <a:txBody>
                    <a:bodyPr/>
                    <a:lstStyle/>
                    <a:p>
                      <a:pPr algn="ctr">
                        <a:lnSpc>
                          <a:spcPct val="107000"/>
                        </a:lnSpc>
                        <a:spcAft>
                          <a:spcPts val="0"/>
                        </a:spcAft>
                      </a:pPr>
                      <a:r>
                        <a:rPr lang="en-US" sz="1100">
                          <a:effectLst/>
                        </a:rPr>
                        <a:t>B</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3993125"/>
                  </a:ext>
                </a:extLst>
              </a:tr>
              <a:tr h="171450">
                <a:tc>
                  <a:txBody>
                    <a:bodyPr/>
                    <a:lstStyle/>
                    <a:p>
                      <a:pPr algn="ctr">
                        <a:lnSpc>
                          <a:spcPct val="107000"/>
                        </a:lnSpc>
                        <a:spcAft>
                          <a:spcPts val="0"/>
                        </a:spcAft>
                      </a:pPr>
                      <a:r>
                        <a:rPr lang="en-US" sz="1100">
                          <a:effectLst/>
                        </a:rPr>
                        <a:t>Ba</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3165265"/>
                  </a:ext>
                </a:extLst>
              </a:tr>
              <a:tr h="171450">
                <a:tc>
                  <a:txBody>
                    <a:bodyPr/>
                    <a:lstStyle/>
                    <a:p>
                      <a:pPr algn="ctr">
                        <a:lnSpc>
                          <a:spcPct val="107000"/>
                        </a:lnSpc>
                        <a:spcAft>
                          <a:spcPts val="0"/>
                        </a:spcAft>
                      </a:pPr>
                      <a:r>
                        <a:rPr lang="en-US" sz="1100">
                          <a:effectLst/>
                        </a:rPr>
                        <a:t>Be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7074827"/>
                  </a:ext>
                </a:extLst>
              </a:tr>
              <a:tr h="171450">
                <a:tc>
                  <a:txBody>
                    <a:bodyPr/>
                    <a:lstStyle/>
                    <a:p>
                      <a:pPr algn="ctr">
                        <a:lnSpc>
                          <a:spcPct val="107000"/>
                        </a:lnSpc>
                        <a:spcAft>
                          <a:spcPts val="0"/>
                        </a:spcAft>
                      </a:pPr>
                      <a:r>
                        <a:rPr lang="en-US" sz="1100" b="1" dirty="0">
                          <a:solidFill>
                            <a:srgbClr val="FFFF00"/>
                          </a:solidFill>
                          <a:effectLst/>
                        </a:rPr>
                        <a:t>Ca</a:t>
                      </a:r>
                      <a:endParaRPr lang="de-DE" sz="11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b="1">
                          <a:solidFill>
                            <a:srgbClr val="FFFF00"/>
                          </a:solidFill>
                          <a:effectLst/>
                        </a:rPr>
                        <a:t>1000</a:t>
                      </a:r>
                      <a:endParaRPr lang="de-DE" sz="11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b="1" dirty="0">
                          <a:solidFill>
                            <a:srgbClr val="FFFF00"/>
                          </a:solidFill>
                          <a:effectLst/>
                        </a:rPr>
                        <a:t>1100.4</a:t>
                      </a:r>
                      <a:endParaRPr lang="de-DE" sz="11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b="1" dirty="0">
                          <a:solidFill>
                            <a:srgbClr val="FFFF00"/>
                          </a:solidFill>
                          <a:effectLst/>
                        </a:rPr>
                        <a:t>1301</a:t>
                      </a:r>
                      <a:endParaRPr lang="de-DE" sz="11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b="1" dirty="0">
                          <a:solidFill>
                            <a:srgbClr val="FFFF00"/>
                          </a:solidFill>
                          <a:effectLst/>
                        </a:rPr>
                        <a:t>1502</a:t>
                      </a:r>
                      <a:endParaRPr lang="de-DE" sz="11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b="1" dirty="0">
                          <a:solidFill>
                            <a:srgbClr val="FFFF00"/>
                          </a:solidFill>
                          <a:effectLst/>
                        </a:rPr>
                        <a:t>1800</a:t>
                      </a:r>
                      <a:endParaRPr lang="de-DE" sz="11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b="1" dirty="0">
                          <a:solidFill>
                            <a:srgbClr val="FFFF00"/>
                          </a:solidFill>
                          <a:effectLst/>
                        </a:rPr>
                        <a:t>1400</a:t>
                      </a:r>
                      <a:endParaRPr lang="de-DE" sz="11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726951133"/>
                  </a:ext>
                </a:extLst>
              </a:tr>
              <a:tr h="171450">
                <a:tc>
                  <a:txBody>
                    <a:bodyPr/>
                    <a:lstStyle/>
                    <a:p>
                      <a:pPr algn="ctr">
                        <a:lnSpc>
                          <a:spcPct val="107000"/>
                        </a:lnSpc>
                        <a:spcAft>
                          <a:spcPts val="0"/>
                        </a:spcAft>
                      </a:pPr>
                      <a:r>
                        <a:rPr lang="en-US" sz="1100">
                          <a:effectLst/>
                        </a:rPr>
                        <a:t>Cd</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441911"/>
                  </a:ext>
                </a:extLst>
              </a:tr>
              <a:tr h="171450">
                <a:tc>
                  <a:txBody>
                    <a:bodyPr/>
                    <a:lstStyle/>
                    <a:p>
                      <a:pPr algn="ctr">
                        <a:lnSpc>
                          <a:spcPct val="107000"/>
                        </a:lnSpc>
                        <a:spcAft>
                          <a:spcPts val="0"/>
                        </a:spcAft>
                      </a:pPr>
                      <a:r>
                        <a:rPr lang="en-US" sz="1100">
                          <a:effectLst/>
                        </a:rPr>
                        <a:t>Co</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6921866"/>
                  </a:ext>
                </a:extLst>
              </a:tr>
              <a:tr h="171450">
                <a:tc>
                  <a:txBody>
                    <a:bodyPr/>
                    <a:lstStyle/>
                    <a:p>
                      <a:pPr algn="ctr">
                        <a:lnSpc>
                          <a:spcPct val="107000"/>
                        </a:lnSpc>
                        <a:spcAft>
                          <a:spcPts val="0"/>
                        </a:spcAft>
                      </a:pPr>
                      <a:r>
                        <a:rPr lang="en-US" sz="1100">
                          <a:effectLst/>
                        </a:rPr>
                        <a:t>Cr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3170750"/>
                  </a:ext>
                </a:extLst>
              </a:tr>
              <a:tr h="171450">
                <a:tc>
                  <a:txBody>
                    <a:bodyPr/>
                    <a:lstStyle/>
                    <a:p>
                      <a:pPr algn="ctr">
                        <a:lnSpc>
                          <a:spcPct val="107000"/>
                        </a:lnSpc>
                        <a:spcAft>
                          <a:spcPts val="0"/>
                        </a:spcAft>
                      </a:pPr>
                      <a:r>
                        <a:rPr lang="en-US" sz="1100">
                          <a:effectLst/>
                        </a:rPr>
                        <a:t>Cu</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0864422"/>
                  </a:ext>
                </a:extLst>
              </a:tr>
              <a:tr h="171450">
                <a:tc>
                  <a:txBody>
                    <a:bodyPr/>
                    <a:lstStyle/>
                    <a:p>
                      <a:pPr algn="ctr">
                        <a:lnSpc>
                          <a:spcPct val="107000"/>
                        </a:lnSpc>
                        <a:spcAft>
                          <a:spcPts val="0"/>
                        </a:spcAft>
                      </a:pPr>
                      <a:r>
                        <a:rPr lang="en-US" sz="1100" dirty="0">
                          <a:effectLst/>
                        </a:rPr>
                        <a:t>Fe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a:effectLst/>
                        </a:rPr>
                        <a:t>400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dirty="0">
                          <a:effectLst/>
                        </a:rPr>
                        <a:t>500.4</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dirty="0">
                          <a:effectLst/>
                        </a:rPr>
                        <a:t>601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dirty="0">
                          <a:effectLst/>
                        </a:rPr>
                        <a:t>702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dirty="0">
                          <a:effectLst/>
                        </a:rPr>
                        <a:t>450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dirty="0">
                          <a:effectLst/>
                        </a:rPr>
                        <a:t>550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694362477"/>
                  </a:ext>
                </a:extLst>
              </a:tr>
              <a:tr h="171450">
                <a:tc>
                  <a:txBody>
                    <a:bodyPr/>
                    <a:lstStyle/>
                    <a:p>
                      <a:pPr algn="ctr">
                        <a:lnSpc>
                          <a:spcPct val="107000"/>
                        </a:lnSpc>
                        <a:spcAft>
                          <a:spcPts val="0"/>
                        </a:spcAft>
                      </a:pPr>
                      <a:r>
                        <a:rPr lang="en-US" sz="1100">
                          <a:effectLst/>
                        </a:rPr>
                        <a:t>Hg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1926134"/>
                  </a:ext>
                </a:extLst>
              </a:tr>
              <a:tr h="171450">
                <a:tc>
                  <a:txBody>
                    <a:bodyPr/>
                    <a:lstStyle/>
                    <a:p>
                      <a:pPr algn="ctr">
                        <a:lnSpc>
                          <a:spcPct val="107000"/>
                        </a:lnSpc>
                        <a:spcAft>
                          <a:spcPts val="0"/>
                        </a:spcAft>
                      </a:pPr>
                      <a:r>
                        <a:rPr lang="en-US" sz="1100" b="1" dirty="0">
                          <a:solidFill>
                            <a:schemeClr val="accent6"/>
                          </a:solidFill>
                          <a:effectLst/>
                        </a:rPr>
                        <a:t>K</a:t>
                      </a:r>
                      <a:endParaRPr lang="de-DE"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b="1" dirty="0">
                          <a:solidFill>
                            <a:schemeClr val="accent6"/>
                          </a:solidFill>
                          <a:effectLst/>
                        </a:rPr>
                        <a:t>0</a:t>
                      </a:r>
                      <a:endParaRPr lang="de-DE"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b="1" dirty="0">
                          <a:solidFill>
                            <a:schemeClr val="accent6"/>
                          </a:solidFill>
                          <a:effectLst/>
                        </a:rPr>
                        <a:t>2</a:t>
                      </a:r>
                      <a:endParaRPr lang="de-DE"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b="1" dirty="0">
                          <a:solidFill>
                            <a:schemeClr val="accent6"/>
                          </a:solidFill>
                          <a:effectLst/>
                        </a:rPr>
                        <a:t>5</a:t>
                      </a:r>
                      <a:endParaRPr lang="de-DE"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b="1" dirty="0">
                          <a:solidFill>
                            <a:schemeClr val="accent6"/>
                          </a:solidFill>
                          <a:effectLst/>
                        </a:rPr>
                        <a:t>10</a:t>
                      </a:r>
                      <a:endParaRPr lang="de-DE"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b="1" dirty="0">
                          <a:solidFill>
                            <a:schemeClr val="accent6"/>
                          </a:solidFill>
                          <a:effectLst/>
                        </a:rPr>
                        <a:t>20</a:t>
                      </a:r>
                      <a:endParaRPr lang="de-DE"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b="1" dirty="0">
                          <a:solidFill>
                            <a:schemeClr val="accent6"/>
                          </a:solidFill>
                          <a:effectLst/>
                        </a:rPr>
                        <a:t>50</a:t>
                      </a:r>
                      <a:endParaRPr lang="de-DE"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5451855"/>
                  </a:ext>
                </a:extLst>
              </a:tr>
              <a:tr h="171450">
                <a:tc>
                  <a:txBody>
                    <a:bodyPr/>
                    <a:lstStyle/>
                    <a:p>
                      <a:pPr algn="ctr">
                        <a:lnSpc>
                          <a:spcPct val="107000"/>
                        </a:lnSpc>
                        <a:spcAft>
                          <a:spcPts val="0"/>
                        </a:spcAft>
                      </a:pPr>
                      <a:r>
                        <a:rPr lang="en-US" sz="1100">
                          <a:effectLst/>
                        </a:rPr>
                        <a:t>Li</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4569253"/>
                  </a:ext>
                </a:extLst>
              </a:tr>
              <a:tr h="171450">
                <a:tc>
                  <a:txBody>
                    <a:bodyPr/>
                    <a:lstStyle/>
                    <a:p>
                      <a:pPr algn="ctr">
                        <a:lnSpc>
                          <a:spcPct val="107000"/>
                        </a:lnSpc>
                        <a:spcAft>
                          <a:spcPts val="0"/>
                        </a:spcAft>
                      </a:pPr>
                      <a:r>
                        <a:rPr lang="en-US" sz="1100" dirty="0">
                          <a:effectLst/>
                        </a:rPr>
                        <a:t>Mg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dirty="0">
                          <a:effectLst/>
                        </a:rPr>
                        <a:t>200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a:effectLst/>
                        </a:rPr>
                        <a:t>100.4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a:effectLst/>
                        </a:rPr>
                        <a:t>51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dirty="0">
                          <a:effectLst/>
                        </a:rPr>
                        <a:t>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dirty="0">
                          <a:effectLst/>
                        </a:rPr>
                        <a:t>10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779493"/>
                  </a:ext>
                </a:extLst>
              </a:tr>
              <a:tr h="171450">
                <a:tc>
                  <a:txBody>
                    <a:bodyPr/>
                    <a:lstStyle/>
                    <a:p>
                      <a:pPr algn="ctr">
                        <a:lnSpc>
                          <a:spcPct val="107000"/>
                        </a:lnSpc>
                        <a:spcAft>
                          <a:spcPts val="0"/>
                        </a:spcAft>
                      </a:pPr>
                      <a:r>
                        <a:rPr lang="en-US" sz="1100">
                          <a:effectLst/>
                        </a:rPr>
                        <a:t>Mn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8555255"/>
                  </a:ext>
                </a:extLst>
              </a:tr>
              <a:tr h="171450">
                <a:tc>
                  <a:txBody>
                    <a:bodyPr/>
                    <a:lstStyle/>
                    <a:p>
                      <a:pPr algn="ctr">
                        <a:lnSpc>
                          <a:spcPct val="107000"/>
                        </a:lnSpc>
                        <a:spcAft>
                          <a:spcPts val="0"/>
                        </a:spcAft>
                      </a:pPr>
                      <a:r>
                        <a:rPr lang="en-US" sz="1100">
                          <a:effectLst/>
                        </a:rPr>
                        <a:t>Mo</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8432075"/>
                  </a:ext>
                </a:extLst>
              </a:tr>
              <a:tr h="171450">
                <a:tc>
                  <a:txBody>
                    <a:bodyPr/>
                    <a:lstStyle/>
                    <a:p>
                      <a:pPr algn="ctr">
                        <a:lnSpc>
                          <a:spcPct val="107000"/>
                        </a:lnSpc>
                        <a:spcAft>
                          <a:spcPts val="0"/>
                        </a:spcAft>
                      </a:pPr>
                      <a:r>
                        <a:rPr lang="en-US" sz="1100">
                          <a:effectLst/>
                        </a:rPr>
                        <a:t>Na</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50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6139765"/>
                  </a:ext>
                </a:extLst>
              </a:tr>
              <a:tr h="171450">
                <a:tc>
                  <a:txBody>
                    <a:bodyPr/>
                    <a:lstStyle/>
                    <a:p>
                      <a:pPr algn="ctr">
                        <a:lnSpc>
                          <a:spcPct val="107000"/>
                        </a:lnSpc>
                        <a:spcAft>
                          <a:spcPts val="0"/>
                        </a:spcAft>
                      </a:pPr>
                      <a:r>
                        <a:rPr lang="en-US" sz="1100">
                          <a:effectLst/>
                        </a:rPr>
                        <a:t>Ni</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2881729"/>
                  </a:ext>
                </a:extLst>
              </a:tr>
              <a:tr h="171450">
                <a:tc>
                  <a:txBody>
                    <a:bodyPr/>
                    <a:lstStyle/>
                    <a:p>
                      <a:pPr algn="ctr">
                        <a:lnSpc>
                          <a:spcPct val="107000"/>
                        </a:lnSpc>
                        <a:spcAft>
                          <a:spcPts val="0"/>
                        </a:spcAft>
                      </a:pPr>
                      <a:r>
                        <a:rPr lang="en-US" sz="1100" b="1" dirty="0">
                          <a:solidFill>
                            <a:srgbClr val="FF0000"/>
                          </a:solidFill>
                          <a:effectLst/>
                        </a:rPr>
                        <a:t>P</a:t>
                      </a:r>
                      <a:endParaRPr lang="de-DE"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b="1">
                          <a:solidFill>
                            <a:srgbClr val="FF0000"/>
                          </a:solidFill>
                          <a:effectLst/>
                        </a:rPr>
                        <a:t>800</a:t>
                      </a:r>
                      <a:endParaRPr lang="de-DE"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b="1" dirty="0">
                          <a:solidFill>
                            <a:srgbClr val="FF0000"/>
                          </a:solidFill>
                          <a:effectLst/>
                        </a:rPr>
                        <a:t>602</a:t>
                      </a:r>
                      <a:endParaRPr lang="de-DE"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b="1" dirty="0">
                          <a:solidFill>
                            <a:srgbClr val="FF0000"/>
                          </a:solidFill>
                          <a:effectLst/>
                        </a:rPr>
                        <a:t>205</a:t>
                      </a:r>
                      <a:endParaRPr lang="de-DE"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b="1" dirty="0">
                          <a:solidFill>
                            <a:srgbClr val="FF0000"/>
                          </a:solidFill>
                          <a:effectLst/>
                        </a:rPr>
                        <a:t>410</a:t>
                      </a:r>
                      <a:endParaRPr lang="de-DE"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b="1">
                          <a:solidFill>
                            <a:srgbClr val="FF0000"/>
                          </a:solidFill>
                          <a:effectLst/>
                        </a:rPr>
                        <a:t>100</a:t>
                      </a:r>
                      <a:endParaRPr lang="de-DE"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100" b="1" dirty="0">
                          <a:solidFill>
                            <a:srgbClr val="FF0000"/>
                          </a:solidFill>
                          <a:effectLst/>
                        </a:rPr>
                        <a:t>50</a:t>
                      </a:r>
                      <a:endParaRPr lang="de-DE"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349820757"/>
                  </a:ext>
                </a:extLst>
              </a:tr>
              <a:tr h="171450">
                <a:tc>
                  <a:txBody>
                    <a:bodyPr/>
                    <a:lstStyle/>
                    <a:p>
                      <a:pPr algn="ctr">
                        <a:lnSpc>
                          <a:spcPct val="107000"/>
                        </a:lnSpc>
                        <a:spcAft>
                          <a:spcPts val="0"/>
                        </a:spcAft>
                      </a:pPr>
                      <a:r>
                        <a:rPr lang="en-US" sz="1100">
                          <a:effectLst/>
                        </a:rPr>
                        <a:t>Pb</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10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8083223"/>
                  </a:ext>
                </a:extLst>
              </a:tr>
              <a:tr h="171450">
                <a:tc>
                  <a:txBody>
                    <a:bodyPr/>
                    <a:lstStyle/>
                    <a:p>
                      <a:pPr algn="ctr">
                        <a:lnSpc>
                          <a:spcPct val="107000"/>
                        </a:lnSpc>
                        <a:spcAft>
                          <a:spcPts val="0"/>
                        </a:spcAft>
                      </a:pPr>
                      <a:r>
                        <a:rPr lang="en-US" sz="1100">
                          <a:effectLst/>
                        </a:rPr>
                        <a:t>Sb</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553337"/>
                  </a:ext>
                </a:extLst>
              </a:tr>
              <a:tr h="171450">
                <a:tc>
                  <a:txBody>
                    <a:bodyPr/>
                    <a:lstStyle/>
                    <a:p>
                      <a:pPr algn="ctr">
                        <a:lnSpc>
                          <a:spcPct val="107000"/>
                        </a:lnSpc>
                        <a:spcAft>
                          <a:spcPts val="0"/>
                        </a:spcAft>
                      </a:pPr>
                      <a:r>
                        <a:rPr lang="en-US" sz="1100">
                          <a:effectLst/>
                        </a:rPr>
                        <a:t>Se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1073696"/>
                  </a:ext>
                </a:extLst>
              </a:tr>
              <a:tr h="171450">
                <a:tc>
                  <a:txBody>
                    <a:bodyPr/>
                    <a:lstStyle/>
                    <a:p>
                      <a:pPr algn="ctr">
                        <a:lnSpc>
                          <a:spcPct val="107000"/>
                        </a:lnSpc>
                        <a:spcAft>
                          <a:spcPts val="0"/>
                        </a:spcAft>
                      </a:pPr>
                      <a:r>
                        <a:rPr lang="en-US" sz="1100">
                          <a:effectLst/>
                        </a:rPr>
                        <a:t>Si</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2527931"/>
                  </a:ext>
                </a:extLst>
              </a:tr>
              <a:tr h="171450">
                <a:tc>
                  <a:txBody>
                    <a:bodyPr/>
                    <a:lstStyle/>
                    <a:p>
                      <a:pPr algn="ctr">
                        <a:lnSpc>
                          <a:spcPct val="107000"/>
                        </a:lnSpc>
                        <a:spcAft>
                          <a:spcPts val="0"/>
                        </a:spcAft>
                      </a:pPr>
                      <a:r>
                        <a:rPr lang="en-US" sz="1100">
                          <a:effectLst/>
                        </a:rPr>
                        <a:t>Sn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509594"/>
                  </a:ext>
                </a:extLst>
              </a:tr>
              <a:tr h="171450">
                <a:tc>
                  <a:txBody>
                    <a:bodyPr/>
                    <a:lstStyle/>
                    <a:p>
                      <a:pPr algn="ctr">
                        <a:lnSpc>
                          <a:spcPct val="107000"/>
                        </a:lnSpc>
                        <a:spcAft>
                          <a:spcPts val="0"/>
                        </a:spcAft>
                      </a:pPr>
                      <a:r>
                        <a:rPr lang="en-US" sz="1100">
                          <a:effectLst/>
                        </a:rPr>
                        <a:t>Sr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8392295"/>
                  </a:ext>
                </a:extLst>
              </a:tr>
              <a:tr h="171450">
                <a:tc>
                  <a:txBody>
                    <a:bodyPr/>
                    <a:lstStyle/>
                    <a:p>
                      <a:pPr algn="ctr">
                        <a:lnSpc>
                          <a:spcPct val="107000"/>
                        </a:lnSpc>
                        <a:spcAft>
                          <a:spcPts val="0"/>
                        </a:spcAft>
                      </a:pPr>
                      <a:r>
                        <a:rPr lang="en-US" sz="1100">
                          <a:effectLst/>
                        </a:rPr>
                        <a:t>Tl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3872495"/>
                  </a:ext>
                </a:extLst>
              </a:tr>
              <a:tr h="171450">
                <a:tc>
                  <a:txBody>
                    <a:bodyPr/>
                    <a:lstStyle/>
                    <a:p>
                      <a:pPr algn="ctr">
                        <a:lnSpc>
                          <a:spcPct val="107000"/>
                        </a:lnSpc>
                        <a:spcAft>
                          <a:spcPts val="0"/>
                        </a:spcAft>
                      </a:pPr>
                      <a:r>
                        <a:rPr lang="en-US" sz="1100">
                          <a:effectLst/>
                        </a:rPr>
                        <a:t>V</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9417778"/>
                  </a:ext>
                </a:extLst>
              </a:tr>
              <a:tr h="171450">
                <a:tc>
                  <a:txBody>
                    <a:bodyPr/>
                    <a:lstStyle/>
                    <a:p>
                      <a:pPr algn="ctr">
                        <a:lnSpc>
                          <a:spcPct val="107000"/>
                        </a:lnSpc>
                        <a:spcAft>
                          <a:spcPts val="0"/>
                        </a:spcAft>
                      </a:pPr>
                      <a:r>
                        <a:rPr lang="en-US" sz="1100">
                          <a:effectLst/>
                        </a:rPr>
                        <a:t>Zn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0.4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a:effectLst/>
                        </a:rPr>
                        <a:t>10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9189972"/>
                  </a:ext>
                </a:extLst>
              </a:tr>
            </a:tbl>
          </a:graphicData>
        </a:graphic>
      </p:graphicFrame>
      <p:sp>
        <p:nvSpPr>
          <p:cNvPr id="6" name="Rechteck 5">
            <a:extLst>
              <a:ext uri="{FF2B5EF4-FFF2-40B4-BE49-F238E27FC236}">
                <a16:creationId xmlns:a16="http://schemas.microsoft.com/office/drawing/2014/main" id="{5808C5BF-BA30-443E-B111-0D0DD9210D7A}"/>
              </a:ext>
            </a:extLst>
          </p:cNvPr>
          <p:cNvSpPr/>
          <p:nvPr/>
        </p:nvSpPr>
        <p:spPr>
          <a:xfrm>
            <a:off x="507139" y="928787"/>
            <a:ext cx="5660396" cy="2585323"/>
          </a:xfrm>
          <a:prstGeom prst="rect">
            <a:avLst/>
          </a:prstGeom>
        </p:spPr>
        <p:txBody>
          <a:bodyPr wrap="square">
            <a:spAutoFit/>
          </a:bodyPr>
          <a:lstStyle/>
          <a:p>
            <a:pPr marL="285750" indent="-285750">
              <a:buFont typeface="Arial" panose="020B0604020202020204" pitchFamily="34" charset="0"/>
              <a:buChar char="•"/>
            </a:pPr>
            <a:r>
              <a:rPr lang="en-US" dirty="0"/>
              <a:t>The matrix composition and amount of TDS in the final solution can be high vary strongly:</a:t>
            </a:r>
          </a:p>
          <a:p>
            <a:pPr marL="285750" indent="-285750">
              <a:buFont typeface="Arial" panose="020B0604020202020204" pitchFamily="34" charset="0"/>
              <a:buChar char="•"/>
            </a:pPr>
            <a:endParaRPr lang="en-US" dirty="0"/>
          </a:p>
          <a:p>
            <a:pPr marL="285750" lvl="2" indent="-285750">
              <a:buFont typeface="Arial" panose="020B0604020202020204" pitchFamily="34" charset="0"/>
              <a:buChar char="•"/>
              <a:tabLst>
                <a:tab pos="622300" algn="l"/>
                <a:tab pos="2247900" algn="l"/>
                <a:tab pos="3589338" algn="l"/>
                <a:tab pos="4040188" algn="l"/>
                <a:tab pos="4394200" algn="l"/>
              </a:tabLst>
            </a:pPr>
            <a:r>
              <a:rPr lang="en-US" dirty="0"/>
              <a:t>Ca	3000 mg/l	Mg   500 mg/l  </a:t>
            </a:r>
          </a:p>
          <a:p>
            <a:pPr marL="285750" lvl="2" indent="-285750">
              <a:buFont typeface="Arial" panose="020B0604020202020204" pitchFamily="34" charset="0"/>
              <a:buChar char="•"/>
              <a:tabLst>
                <a:tab pos="622300" algn="l"/>
                <a:tab pos="2247900" algn="l"/>
                <a:tab pos="3589338" algn="l"/>
                <a:tab pos="4040188" algn="l"/>
                <a:tab pos="4394200" algn="l"/>
              </a:tabLst>
            </a:pPr>
            <a:r>
              <a:rPr lang="en-US" dirty="0"/>
              <a:t>Al	1000 mg/l	Fe   1000 mg/l</a:t>
            </a:r>
          </a:p>
          <a:p>
            <a:pPr marL="285750" lvl="2" indent="-285750">
              <a:buFont typeface="Arial" panose="020B0604020202020204" pitchFamily="34" charset="0"/>
              <a:buChar char="•"/>
              <a:tabLst>
                <a:tab pos="622300" algn="l"/>
                <a:tab pos="2247900" algn="l"/>
                <a:tab pos="3589338" algn="l"/>
                <a:tab pos="4040188" algn="l"/>
                <a:tab pos="4394200" algn="l"/>
              </a:tabLst>
            </a:pPr>
            <a:r>
              <a:rPr lang="en-US" dirty="0"/>
              <a:t>Na	  100 mg/l	K       100 mg/l - (%)</a:t>
            </a:r>
          </a:p>
          <a:p>
            <a:pPr marL="285750" lvl="2" indent="-285750">
              <a:buFont typeface="Arial" panose="020B0604020202020204" pitchFamily="34" charset="0"/>
              <a:buChar char="•"/>
              <a:tabLst>
                <a:tab pos="622300" algn="l"/>
                <a:tab pos="2247900" algn="l"/>
                <a:tab pos="3589338" algn="l"/>
                <a:tab pos="4040188" algn="l"/>
                <a:tab pos="4394200" algn="l"/>
              </a:tabLst>
            </a:pPr>
            <a:r>
              <a:rPr lang="en-US" dirty="0"/>
              <a:t>P	1000 mg/l-(%)	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Major elements traces to be determined</a:t>
            </a:r>
          </a:p>
        </p:txBody>
      </p:sp>
    </p:spTree>
    <p:extLst>
      <p:ext uri="{BB962C8B-B14F-4D97-AF65-F5344CB8AC3E}">
        <p14:creationId xmlns:p14="http://schemas.microsoft.com/office/powerpoint/2010/main" val="3688739228"/>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507139" y="139882"/>
            <a:ext cx="11684863" cy="480131"/>
          </a:xfrm>
        </p:spPr>
        <p:txBody>
          <a:bodyPr/>
          <a:lstStyle/>
          <a:p>
            <a:pPr>
              <a:defRPr/>
            </a:pPr>
            <a:r>
              <a:rPr lang="en-US" dirty="0"/>
              <a:t>Soil - LODs and Recoveries (BCR-320R)</a:t>
            </a:r>
          </a:p>
        </p:txBody>
      </p:sp>
      <p:graphicFrame>
        <p:nvGraphicFramePr>
          <p:cNvPr id="2" name="Tabelle 1">
            <a:extLst>
              <a:ext uri="{FF2B5EF4-FFF2-40B4-BE49-F238E27FC236}">
                <a16:creationId xmlns:a16="http://schemas.microsoft.com/office/drawing/2014/main" id="{D957DC07-3705-4ADE-8D36-9B4A6A86D464}"/>
              </a:ext>
            </a:extLst>
          </p:cNvPr>
          <p:cNvGraphicFramePr>
            <a:graphicFrameLocks noGrp="1"/>
          </p:cNvGraphicFramePr>
          <p:nvPr/>
        </p:nvGraphicFramePr>
        <p:xfrm>
          <a:off x="513111" y="1677315"/>
          <a:ext cx="5040000" cy="2823337"/>
        </p:xfrm>
        <a:graphic>
          <a:graphicData uri="http://schemas.openxmlformats.org/drawingml/2006/table">
            <a:tbl>
              <a:tblPr firstCol="1" bandRow="1">
                <a:tableStyleId>{5940675A-B579-460E-94D1-54222C63F5DA}</a:tableStyleId>
              </a:tblPr>
              <a:tblGrid>
                <a:gridCol w="360000">
                  <a:extLst>
                    <a:ext uri="{9D8B030D-6E8A-4147-A177-3AD203B41FA5}">
                      <a16:colId xmlns:a16="http://schemas.microsoft.com/office/drawing/2014/main" val="3190665264"/>
                    </a:ext>
                  </a:extLst>
                </a:gridCol>
                <a:gridCol w="720000">
                  <a:extLst>
                    <a:ext uri="{9D8B030D-6E8A-4147-A177-3AD203B41FA5}">
                      <a16:colId xmlns:a16="http://schemas.microsoft.com/office/drawing/2014/main" val="3394388897"/>
                    </a:ext>
                  </a:extLst>
                </a:gridCol>
                <a:gridCol w="720000">
                  <a:extLst>
                    <a:ext uri="{9D8B030D-6E8A-4147-A177-3AD203B41FA5}">
                      <a16:colId xmlns:a16="http://schemas.microsoft.com/office/drawing/2014/main" val="2845055786"/>
                    </a:ext>
                  </a:extLst>
                </a:gridCol>
                <a:gridCol w="720000">
                  <a:extLst>
                    <a:ext uri="{9D8B030D-6E8A-4147-A177-3AD203B41FA5}">
                      <a16:colId xmlns:a16="http://schemas.microsoft.com/office/drawing/2014/main" val="4186028919"/>
                    </a:ext>
                  </a:extLst>
                </a:gridCol>
                <a:gridCol w="360000">
                  <a:extLst>
                    <a:ext uri="{9D8B030D-6E8A-4147-A177-3AD203B41FA5}">
                      <a16:colId xmlns:a16="http://schemas.microsoft.com/office/drawing/2014/main" val="1687103976"/>
                    </a:ext>
                  </a:extLst>
                </a:gridCol>
                <a:gridCol w="720000">
                  <a:extLst>
                    <a:ext uri="{9D8B030D-6E8A-4147-A177-3AD203B41FA5}">
                      <a16:colId xmlns:a16="http://schemas.microsoft.com/office/drawing/2014/main" val="311972288"/>
                    </a:ext>
                  </a:extLst>
                </a:gridCol>
                <a:gridCol w="720000">
                  <a:extLst>
                    <a:ext uri="{9D8B030D-6E8A-4147-A177-3AD203B41FA5}">
                      <a16:colId xmlns:a16="http://schemas.microsoft.com/office/drawing/2014/main" val="3233323453"/>
                    </a:ext>
                  </a:extLst>
                </a:gridCol>
                <a:gridCol w="720000">
                  <a:extLst>
                    <a:ext uri="{9D8B030D-6E8A-4147-A177-3AD203B41FA5}">
                      <a16:colId xmlns:a16="http://schemas.microsoft.com/office/drawing/2014/main" val="2409054966"/>
                    </a:ext>
                  </a:extLst>
                </a:gridCol>
              </a:tblGrid>
              <a:tr h="0">
                <a:tc>
                  <a:txBody>
                    <a:bodyPr/>
                    <a:lstStyle/>
                    <a:p>
                      <a:pPr algn="ctr">
                        <a:lnSpc>
                          <a:spcPct val="107000"/>
                        </a:lnSpc>
                        <a:spcAft>
                          <a:spcPts val="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n-US" sz="1200" dirty="0">
                        <a:effectLst/>
                      </a:endParaRPr>
                    </a:p>
                    <a:p>
                      <a:pPr algn="ctr">
                        <a:lnSpc>
                          <a:spcPct val="107000"/>
                        </a:lnSpc>
                        <a:spcAft>
                          <a:spcPts val="0"/>
                        </a:spcAft>
                      </a:pPr>
                      <a:r>
                        <a:rPr lang="en-US" sz="1200" dirty="0">
                          <a:effectLst/>
                        </a:rPr>
                        <a:t>λ </a:t>
                      </a:r>
                      <a:endParaRPr lang="de-DE" sz="1200" dirty="0">
                        <a:effectLst/>
                      </a:endParaRPr>
                    </a:p>
                    <a:p>
                      <a:pPr algn="ctr">
                        <a:lnSpc>
                          <a:spcPct val="107000"/>
                        </a:lnSpc>
                        <a:spcAft>
                          <a:spcPts val="0"/>
                        </a:spcAft>
                      </a:pPr>
                      <a:r>
                        <a:rPr lang="en-US" sz="1200" dirty="0">
                          <a:effectLst/>
                        </a:rPr>
                        <a:t>[nm]</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DSOI</a:t>
                      </a:r>
                    </a:p>
                    <a:p>
                      <a:pPr algn="ctr">
                        <a:lnSpc>
                          <a:spcPct val="107000"/>
                        </a:lnSpc>
                        <a:spcAft>
                          <a:spcPts val="0"/>
                        </a:spcAft>
                      </a:pPr>
                      <a:r>
                        <a:rPr lang="en-US" sz="1200" dirty="0">
                          <a:effectLst/>
                        </a:rPr>
                        <a:t>LOD (3σ) </a:t>
                      </a:r>
                      <a:endParaRPr lang="de-DE" sz="1200" dirty="0">
                        <a:effectLst/>
                      </a:endParaRPr>
                    </a:p>
                    <a:p>
                      <a:pPr algn="ctr">
                        <a:lnSpc>
                          <a:spcPct val="107000"/>
                        </a:lnSpc>
                        <a:spcAft>
                          <a:spcPts val="0"/>
                        </a:spcAft>
                      </a:pPr>
                      <a:r>
                        <a:rPr lang="en-US" sz="1200" dirty="0">
                          <a:effectLst/>
                        </a:rPr>
                        <a:t>[mg/kg]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Axial</a:t>
                      </a:r>
                    </a:p>
                    <a:p>
                      <a:pPr algn="ctr">
                        <a:lnSpc>
                          <a:spcPct val="107000"/>
                        </a:lnSpc>
                        <a:spcAft>
                          <a:spcPts val="0"/>
                        </a:spcAft>
                      </a:pPr>
                      <a:r>
                        <a:rPr lang="en-US" sz="1200" dirty="0">
                          <a:effectLst/>
                        </a:rPr>
                        <a:t>LOD (3σ) </a:t>
                      </a:r>
                      <a:endParaRPr lang="de-DE" sz="1200" dirty="0">
                        <a:effectLst/>
                      </a:endParaRPr>
                    </a:p>
                    <a:p>
                      <a:pPr algn="ctr">
                        <a:lnSpc>
                          <a:spcPct val="107000"/>
                        </a:lnSpc>
                        <a:spcAft>
                          <a:spcPts val="0"/>
                        </a:spcAft>
                      </a:pPr>
                      <a:r>
                        <a:rPr lang="en-US" sz="1200" dirty="0">
                          <a:effectLst/>
                        </a:rPr>
                        <a:t>[mg/kg]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n-US" sz="1200" dirty="0">
                        <a:effectLst/>
                      </a:endParaRPr>
                    </a:p>
                    <a:p>
                      <a:pPr algn="ctr">
                        <a:lnSpc>
                          <a:spcPct val="107000"/>
                        </a:lnSpc>
                        <a:spcAft>
                          <a:spcPts val="0"/>
                        </a:spcAft>
                      </a:pPr>
                      <a:r>
                        <a:rPr lang="en-US" sz="1200" dirty="0">
                          <a:effectLst/>
                        </a:rPr>
                        <a:t>λ </a:t>
                      </a:r>
                      <a:endParaRPr lang="de-DE" sz="1200" dirty="0">
                        <a:effectLst/>
                      </a:endParaRPr>
                    </a:p>
                    <a:p>
                      <a:pPr algn="ctr">
                        <a:lnSpc>
                          <a:spcPct val="107000"/>
                        </a:lnSpc>
                        <a:spcAft>
                          <a:spcPts val="0"/>
                        </a:spcAft>
                      </a:pPr>
                      <a:r>
                        <a:rPr lang="en-US" sz="1200" dirty="0">
                          <a:effectLst/>
                        </a:rPr>
                        <a:t>[nm]</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DSOI</a:t>
                      </a:r>
                    </a:p>
                    <a:p>
                      <a:pPr algn="ctr">
                        <a:lnSpc>
                          <a:spcPct val="107000"/>
                        </a:lnSpc>
                        <a:spcAft>
                          <a:spcPts val="0"/>
                        </a:spcAft>
                      </a:pPr>
                      <a:r>
                        <a:rPr lang="en-US" sz="1200" dirty="0">
                          <a:effectLst/>
                        </a:rPr>
                        <a:t>LOD (3σ) </a:t>
                      </a:r>
                      <a:endParaRPr lang="de-DE" sz="1200" dirty="0">
                        <a:effectLst/>
                      </a:endParaRPr>
                    </a:p>
                    <a:p>
                      <a:pPr algn="ctr">
                        <a:lnSpc>
                          <a:spcPct val="107000"/>
                        </a:lnSpc>
                        <a:spcAft>
                          <a:spcPts val="0"/>
                        </a:spcAft>
                      </a:pPr>
                      <a:r>
                        <a:rPr lang="en-US" sz="1200" dirty="0">
                          <a:effectLst/>
                        </a:rPr>
                        <a:t>[mg/kg]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Axial</a:t>
                      </a:r>
                    </a:p>
                    <a:p>
                      <a:pPr algn="ctr">
                        <a:lnSpc>
                          <a:spcPct val="107000"/>
                        </a:lnSpc>
                        <a:spcAft>
                          <a:spcPts val="0"/>
                        </a:spcAft>
                      </a:pPr>
                      <a:r>
                        <a:rPr lang="en-US" sz="1200" dirty="0">
                          <a:effectLst/>
                        </a:rPr>
                        <a:t>LOD (3σ) </a:t>
                      </a:r>
                      <a:endParaRPr lang="de-DE" sz="1200" dirty="0">
                        <a:effectLst/>
                      </a:endParaRPr>
                    </a:p>
                    <a:p>
                      <a:pPr algn="ctr">
                        <a:lnSpc>
                          <a:spcPct val="107000"/>
                        </a:lnSpc>
                        <a:spcAft>
                          <a:spcPts val="0"/>
                        </a:spcAft>
                      </a:pPr>
                      <a:r>
                        <a:rPr lang="en-US" sz="1200" dirty="0">
                          <a:effectLst/>
                        </a:rPr>
                        <a:t>[mg/kg]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0264586"/>
                  </a:ext>
                </a:extLst>
              </a:tr>
              <a:tr h="0">
                <a:tc>
                  <a:txBody>
                    <a:bodyPr/>
                    <a:lstStyle/>
                    <a:p>
                      <a:pPr algn="ctr">
                        <a:lnSpc>
                          <a:spcPct val="107000"/>
                        </a:lnSpc>
                        <a:spcAft>
                          <a:spcPts val="0"/>
                        </a:spcAft>
                      </a:pPr>
                      <a:r>
                        <a:rPr lang="en-US" sz="1200" dirty="0">
                          <a:effectLst/>
                        </a:rPr>
                        <a:t>Ag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rPr>
                        <a:t>328.068</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0.06</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0.035</a:t>
                      </a:r>
                    </a:p>
                  </a:txBody>
                  <a:tcPr marL="68580" marR="68580" marT="0" marB="0"/>
                </a:tc>
                <a:tc>
                  <a:txBody>
                    <a:bodyPr/>
                    <a:lstStyle/>
                    <a:p>
                      <a:pPr algn="ctr">
                        <a:lnSpc>
                          <a:spcPct val="107000"/>
                        </a:lnSpc>
                        <a:spcAft>
                          <a:spcPts val="0"/>
                        </a:spcAft>
                      </a:pPr>
                      <a:r>
                        <a:rPr lang="en-US" sz="1200" dirty="0">
                          <a:effectLst/>
                        </a:rPr>
                        <a:t>Mn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rPr>
                        <a:t>257.611</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0.01</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0.01</a:t>
                      </a:r>
                    </a:p>
                  </a:txBody>
                  <a:tcPr marL="68580" marR="68580" marT="0" marB="0"/>
                </a:tc>
                <a:extLst>
                  <a:ext uri="{0D108BD9-81ED-4DB2-BD59-A6C34878D82A}">
                    <a16:rowId xmlns:a16="http://schemas.microsoft.com/office/drawing/2014/main" val="2469407360"/>
                  </a:ext>
                </a:extLst>
              </a:tr>
              <a:tr h="0">
                <a:tc>
                  <a:txBody>
                    <a:bodyPr/>
                    <a:lstStyle/>
                    <a:p>
                      <a:pPr algn="ctr">
                        <a:lnSpc>
                          <a:spcPct val="107000"/>
                        </a:lnSpc>
                        <a:spcAft>
                          <a:spcPts val="0"/>
                        </a:spcAft>
                      </a:pPr>
                      <a:r>
                        <a:rPr lang="en-US" sz="1200" dirty="0">
                          <a:effectLst/>
                        </a:rPr>
                        <a:t>As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de-DE" sz="1200" dirty="0">
                          <a:effectLst/>
                        </a:rPr>
                        <a:t>189.042</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200" dirty="0">
                          <a:effectLst/>
                        </a:rPr>
                        <a:t>0.23</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0.21</a:t>
                      </a: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200" dirty="0">
                          <a:effectLst/>
                        </a:rPr>
                        <a:t>Mo</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rPr>
                        <a:t>202.095</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0.08</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0.06</a:t>
                      </a:r>
                    </a:p>
                  </a:txBody>
                  <a:tcPr marL="68580" marR="68580" marT="0" marB="0"/>
                </a:tc>
                <a:extLst>
                  <a:ext uri="{0D108BD9-81ED-4DB2-BD59-A6C34878D82A}">
                    <a16:rowId xmlns:a16="http://schemas.microsoft.com/office/drawing/2014/main" val="917378102"/>
                  </a:ext>
                </a:extLst>
              </a:tr>
              <a:tr h="0">
                <a:tc>
                  <a:txBody>
                    <a:bodyPr/>
                    <a:lstStyle/>
                    <a:p>
                      <a:pPr algn="ctr">
                        <a:lnSpc>
                          <a:spcPct val="107000"/>
                        </a:lnSpc>
                        <a:spcAft>
                          <a:spcPts val="0"/>
                        </a:spcAft>
                      </a:pPr>
                      <a:r>
                        <a:rPr lang="en-US" sz="1200" dirty="0">
                          <a:effectLst/>
                        </a:rPr>
                        <a:t>B</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249.677</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0.05</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0.1</a:t>
                      </a:r>
                    </a:p>
                  </a:txBody>
                  <a:tcPr marL="68580" marR="68580" marT="0" marB="0"/>
                </a:tc>
                <a:tc>
                  <a:txBody>
                    <a:bodyPr/>
                    <a:lstStyle/>
                    <a:p>
                      <a:pPr algn="ctr">
                        <a:lnSpc>
                          <a:spcPct val="107000"/>
                        </a:lnSpc>
                        <a:spcAft>
                          <a:spcPts val="0"/>
                        </a:spcAft>
                      </a:pPr>
                      <a:r>
                        <a:rPr lang="en-US" sz="1200" dirty="0">
                          <a:effectLst/>
                        </a:rPr>
                        <a:t>Ni</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rPr>
                        <a:t>221.648</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0.05</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0.03</a:t>
                      </a:r>
                    </a:p>
                  </a:txBody>
                  <a:tcPr marL="68580" marR="68580" marT="0" marB="0"/>
                </a:tc>
                <a:extLst>
                  <a:ext uri="{0D108BD9-81ED-4DB2-BD59-A6C34878D82A}">
                    <a16:rowId xmlns:a16="http://schemas.microsoft.com/office/drawing/2014/main" val="3599724509"/>
                  </a:ext>
                </a:extLst>
              </a:tr>
              <a:tr h="0">
                <a:tc>
                  <a:txBody>
                    <a:bodyPr/>
                    <a:lstStyle/>
                    <a:p>
                      <a:pPr algn="ctr">
                        <a:lnSpc>
                          <a:spcPct val="107000"/>
                        </a:lnSpc>
                        <a:spcAft>
                          <a:spcPts val="0"/>
                        </a:spcAft>
                      </a:pPr>
                      <a:r>
                        <a:rPr lang="en-US" sz="1200">
                          <a:effectLst/>
                        </a:rPr>
                        <a:t>Ba</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455.404</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0.01</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0.006</a:t>
                      </a:r>
                    </a:p>
                  </a:txBody>
                  <a:tcPr marL="68580" marR="68580" marT="0" marB="0">
                    <a:solidFill>
                      <a:schemeClr val="bg1"/>
                    </a:solidFill>
                  </a:tcPr>
                </a:tc>
                <a:tc>
                  <a:txBody>
                    <a:bodyPr/>
                    <a:lstStyle/>
                    <a:p>
                      <a:pPr algn="ctr">
                        <a:lnSpc>
                          <a:spcPct val="107000"/>
                        </a:lnSpc>
                        <a:spcAft>
                          <a:spcPts val="0"/>
                        </a:spcAft>
                      </a:pPr>
                      <a:r>
                        <a:rPr lang="en-US" sz="1200" dirty="0">
                          <a:effectLst/>
                        </a:rPr>
                        <a:t>Pb</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de-DE" sz="1200" dirty="0">
                          <a:effectLst/>
                        </a:rPr>
                        <a:t>220.353</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200" dirty="0">
                          <a:effectLst/>
                        </a:rPr>
                        <a:t>0.4</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0.2</a:t>
                      </a:r>
                    </a:p>
                  </a:txBody>
                  <a:tcPr marL="68580" marR="68580" marT="0" marB="0">
                    <a:solidFill>
                      <a:schemeClr val="accent6">
                        <a:lumMod val="40000"/>
                        <a:lumOff val="60000"/>
                      </a:schemeClr>
                    </a:solidFill>
                  </a:tcPr>
                </a:tc>
                <a:extLst>
                  <a:ext uri="{0D108BD9-81ED-4DB2-BD59-A6C34878D82A}">
                    <a16:rowId xmlns:a16="http://schemas.microsoft.com/office/drawing/2014/main" val="3563087684"/>
                  </a:ext>
                </a:extLst>
              </a:tr>
              <a:tr h="0">
                <a:tc>
                  <a:txBody>
                    <a:bodyPr/>
                    <a:lstStyle/>
                    <a:p>
                      <a:pPr algn="ctr">
                        <a:lnSpc>
                          <a:spcPct val="107000"/>
                        </a:lnSpc>
                        <a:spcAft>
                          <a:spcPts val="0"/>
                        </a:spcAft>
                      </a:pPr>
                      <a:r>
                        <a:rPr lang="en-US" sz="1200">
                          <a:effectLst/>
                        </a:rPr>
                        <a:t>Be</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313.042</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rPr>
                        <a:t>0.002</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0.002</a:t>
                      </a:r>
                    </a:p>
                  </a:txBody>
                  <a:tcPr marL="68580" marR="68580" marT="0" marB="0">
                    <a:solidFill>
                      <a:schemeClr val="bg1"/>
                    </a:solidFill>
                  </a:tcPr>
                </a:tc>
                <a:tc>
                  <a:txBody>
                    <a:bodyPr/>
                    <a:lstStyle/>
                    <a:p>
                      <a:pPr algn="ctr">
                        <a:lnSpc>
                          <a:spcPct val="107000"/>
                        </a:lnSpc>
                        <a:spcAft>
                          <a:spcPts val="0"/>
                        </a:spcAft>
                      </a:pPr>
                      <a:r>
                        <a:rPr lang="en-US" sz="1200">
                          <a:effectLst/>
                        </a:rPr>
                        <a:t>Sb</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de-DE" sz="1200" dirty="0">
                          <a:effectLst/>
                        </a:rPr>
                        <a:t>206.833</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200" dirty="0">
                          <a:effectLst/>
                        </a:rPr>
                        <a:t>0.5</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0.4</a:t>
                      </a:r>
                    </a:p>
                  </a:txBody>
                  <a:tcPr marL="68580" marR="68580" marT="0" marB="0">
                    <a:solidFill>
                      <a:schemeClr val="accent6">
                        <a:lumMod val="40000"/>
                        <a:lumOff val="60000"/>
                      </a:schemeClr>
                    </a:solidFill>
                  </a:tcPr>
                </a:tc>
                <a:extLst>
                  <a:ext uri="{0D108BD9-81ED-4DB2-BD59-A6C34878D82A}">
                    <a16:rowId xmlns:a16="http://schemas.microsoft.com/office/drawing/2014/main" val="4082648832"/>
                  </a:ext>
                </a:extLst>
              </a:tr>
              <a:tr h="0">
                <a:tc>
                  <a:txBody>
                    <a:bodyPr/>
                    <a:lstStyle/>
                    <a:p>
                      <a:pPr algn="ctr">
                        <a:lnSpc>
                          <a:spcPct val="107000"/>
                        </a:lnSpc>
                        <a:spcAft>
                          <a:spcPts val="0"/>
                        </a:spcAft>
                      </a:pPr>
                      <a:r>
                        <a:rPr lang="en-US" sz="1200" dirty="0">
                          <a:effectLst/>
                        </a:rPr>
                        <a:t>Cd</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de-DE" sz="1200" dirty="0">
                          <a:effectLst/>
                        </a:rPr>
                        <a:t>228.802</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200" dirty="0">
                          <a:effectLst/>
                        </a:rPr>
                        <a:t>0.02</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0.01</a:t>
                      </a: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200" dirty="0">
                          <a:effectLst/>
                        </a:rPr>
                        <a:t>Se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de-DE" sz="1200" dirty="0">
                          <a:effectLst/>
                        </a:rPr>
                        <a:t>196.090</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200" dirty="0">
                          <a:effectLst/>
                        </a:rPr>
                        <a:t>0.5</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0.4</a:t>
                      </a:r>
                    </a:p>
                  </a:txBody>
                  <a:tcPr marL="68580" marR="68580" marT="0" marB="0">
                    <a:solidFill>
                      <a:schemeClr val="accent6">
                        <a:lumMod val="40000"/>
                        <a:lumOff val="60000"/>
                      </a:schemeClr>
                    </a:solidFill>
                  </a:tcPr>
                </a:tc>
                <a:extLst>
                  <a:ext uri="{0D108BD9-81ED-4DB2-BD59-A6C34878D82A}">
                    <a16:rowId xmlns:a16="http://schemas.microsoft.com/office/drawing/2014/main" val="4009254313"/>
                  </a:ext>
                </a:extLst>
              </a:tr>
              <a:tr h="0">
                <a:tc>
                  <a:txBody>
                    <a:bodyPr/>
                    <a:lstStyle/>
                    <a:p>
                      <a:pPr algn="ctr">
                        <a:lnSpc>
                          <a:spcPct val="107000"/>
                        </a:lnSpc>
                        <a:spcAft>
                          <a:spcPts val="0"/>
                        </a:spcAft>
                      </a:pPr>
                      <a:r>
                        <a:rPr lang="en-US" sz="1200">
                          <a:effectLst/>
                        </a:rPr>
                        <a:t>Co</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228.616</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0.04</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0.02</a:t>
                      </a:r>
                    </a:p>
                  </a:txBody>
                  <a:tcPr marL="68580" marR="68580" marT="0" marB="0"/>
                </a:tc>
                <a:tc>
                  <a:txBody>
                    <a:bodyPr/>
                    <a:lstStyle/>
                    <a:p>
                      <a:pPr algn="ctr">
                        <a:lnSpc>
                          <a:spcPct val="107000"/>
                        </a:lnSpc>
                        <a:spcAft>
                          <a:spcPts val="0"/>
                        </a:spcAft>
                      </a:pPr>
                      <a:r>
                        <a:rPr lang="en-US" sz="1200">
                          <a:effectLst/>
                        </a:rPr>
                        <a:t>Sn</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189.991</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0.14</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0.1</a:t>
                      </a:r>
                    </a:p>
                  </a:txBody>
                  <a:tcPr marL="68580" marR="68580" marT="0" marB="0"/>
                </a:tc>
                <a:extLst>
                  <a:ext uri="{0D108BD9-81ED-4DB2-BD59-A6C34878D82A}">
                    <a16:rowId xmlns:a16="http://schemas.microsoft.com/office/drawing/2014/main" val="1586864572"/>
                  </a:ext>
                </a:extLst>
              </a:tr>
              <a:tr h="0">
                <a:tc>
                  <a:txBody>
                    <a:bodyPr/>
                    <a:lstStyle/>
                    <a:p>
                      <a:pPr algn="ctr">
                        <a:lnSpc>
                          <a:spcPct val="107000"/>
                        </a:lnSpc>
                        <a:spcAft>
                          <a:spcPts val="0"/>
                        </a:spcAft>
                      </a:pPr>
                      <a:r>
                        <a:rPr lang="en-US" sz="1200">
                          <a:effectLst/>
                        </a:rPr>
                        <a:t>Cr</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rPr>
                        <a:t>267.716</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0.04</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0.03</a:t>
                      </a:r>
                    </a:p>
                  </a:txBody>
                  <a:tcPr marL="68580" marR="68580" marT="0" marB="0"/>
                </a:tc>
                <a:tc>
                  <a:txBody>
                    <a:bodyPr/>
                    <a:lstStyle/>
                    <a:p>
                      <a:pPr algn="ctr">
                        <a:lnSpc>
                          <a:spcPct val="107000"/>
                        </a:lnSpc>
                        <a:spcAft>
                          <a:spcPts val="0"/>
                        </a:spcAft>
                      </a:pPr>
                      <a:r>
                        <a:rPr lang="en-US" sz="1200">
                          <a:effectLst/>
                        </a:rPr>
                        <a:t>Sr</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407.771</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0.007</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703271"/>
                  </a:ext>
                </a:extLst>
              </a:tr>
              <a:tr h="0">
                <a:tc>
                  <a:txBody>
                    <a:bodyPr/>
                    <a:lstStyle/>
                    <a:p>
                      <a:pPr algn="ctr">
                        <a:lnSpc>
                          <a:spcPct val="107000"/>
                        </a:lnSpc>
                        <a:spcAft>
                          <a:spcPts val="0"/>
                        </a:spcAft>
                      </a:pPr>
                      <a:r>
                        <a:rPr lang="en-US" sz="1200">
                          <a:effectLst/>
                        </a:rPr>
                        <a:t>Cu</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324.754</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0.06</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0.03</a:t>
                      </a:r>
                    </a:p>
                  </a:txBody>
                  <a:tcPr marL="68580" marR="68580" marT="0" marB="0">
                    <a:noFill/>
                  </a:tcPr>
                </a:tc>
                <a:tc>
                  <a:txBody>
                    <a:bodyPr/>
                    <a:lstStyle/>
                    <a:p>
                      <a:pPr algn="ctr">
                        <a:lnSpc>
                          <a:spcPct val="107000"/>
                        </a:lnSpc>
                        <a:spcAft>
                          <a:spcPts val="0"/>
                        </a:spcAft>
                      </a:pPr>
                      <a:r>
                        <a:rPr lang="en-US" sz="1200" dirty="0">
                          <a:effectLst/>
                        </a:rPr>
                        <a:t>Tl</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de-DE" sz="1200" dirty="0">
                          <a:effectLst/>
                        </a:rPr>
                        <a:t>190.864</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200" dirty="0">
                          <a:effectLst/>
                        </a:rPr>
                        <a:t>0.4</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0.2</a:t>
                      </a:r>
                    </a:p>
                  </a:txBody>
                  <a:tcPr marL="68580" marR="68580" marT="0" marB="0">
                    <a:solidFill>
                      <a:schemeClr val="accent6">
                        <a:lumMod val="40000"/>
                        <a:lumOff val="60000"/>
                      </a:schemeClr>
                    </a:solidFill>
                  </a:tcPr>
                </a:tc>
                <a:extLst>
                  <a:ext uri="{0D108BD9-81ED-4DB2-BD59-A6C34878D82A}">
                    <a16:rowId xmlns:a16="http://schemas.microsoft.com/office/drawing/2014/main" val="3564653262"/>
                  </a:ext>
                </a:extLst>
              </a:tr>
              <a:tr h="0">
                <a:tc>
                  <a:txBody>
                    <a:bodyPr/>
                    <a:lstStyle/>
                    <a:p>
                      <a:pPr algn="ctr">
                        <a:lnSpc>
                          <a:spcPct val="107000"/>
                        </a:lnSpc>
                        <a:spcAft>
                          <a:spcPts val="0"/>
                        </a:spcAft>
                      </a:pPr>
                      <a:r>
                        <a:rPr lang="en-US" sz="1200" dirty="0">
                          <a:effectLst/>
                        </a:rPr>
                        <a:t>Hg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de-DE" sz="1200" dirty="0">
                          <a:effectLst/>
                        </a:rPr>
                        <a:t>184.950</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200" dirty="0">
                          <a:effectLst/>
                        </a:rPr>
                        <a:t>0.08</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0.07</a:t>
                      </a:r>
                    </a:p>
                  </a:txBody>
                  <a:tcPr marL="68580" marR="68580" marT="0" marB="0">
                    <a:solidFill>
                      <a:schemeClr val="accent6">
                        <a:lumMod val="40000"/>
                        <a:lumOff val="60000"/>
                      </a:schemeClr>
                    </a:solidFill>
                  </a:tcPr>
                </a:tc>
                <a:tc>
                  <a:txBody>
                    <a:bodyPr/>
                    <a:lstStyle/>
                    <a:p>
                      <a:pPr algn="ctr">
                        <a:lnSpc>
                          <a:spcPct val="107000"/>
                        </a:lnSpc>
                        <a:spcAft>
                          <a:spcPts val="0"/>
                        </a:spcAft>
                      </a:pPr>
                      <a:r>
                        <a:rPr lang="en-US" sz="1200">
                          <a:effectLst/>
                        </a:rPr>
                        <a:t>V</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311.071</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0.05</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0.05</a:t>
                      </a:r>
                    </a:p>
                  </a:txBody>
                  <a:tcPr marL="68580" marR="68580" marT="0" marB="0"/>
                </a:tc>
                <a:extLst>
                  <a:ext uri="{0D108BD9-81ED-4DB2-BD59-A6C34878D82A}">
                    <a16:rowId xmlns:a16="http://schemas.microsoft.com/office/drawing/2014/main" val="2869502051"/>
                  </a:ext>
                </a:extLst>
              </a:tr>
              <a:tr h="0">
                <a:tc>
                  <a:txBody>
                    <a:bodyPr/>
                    <a:lstStyle/>
                    <a:p>
                      <a:pPr algn="ctr">
                        <a:lnSpc>
                          <a:spcPct val="107000"/>
                        </a:lnSpc>
                        <a:spcAft>
                          <a:spcPts val="0"/>
                        </a:spcAft>
                      </a:pPr>
                      <a:r>
                        <a:rPr lang="en-US" sz="1200">
                          <a:effectLst/>
                        </a:rPr>
                        <a:t>K</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766.491</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1.2</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0.05</a:t>
                      </a:r>
                    </a:p>
                  </a:txBody>
                  <a:tcPr marL="68580" marR="68580" marT="0" marB="0"/>
                </a:tc>
                <a:tc>
                  <a:txBody>
                    <a:bodyPr/>
                    <a:lstStyle/>
                    <a:p>
                      <a:pPr algn="ctr">
                        <a:lnSpc>
                          <a:spcPct val="107000"/>
                        </a:lnSpc>
                        <a:spcAft>
                          <a:spcPts val="0"/>
                        </a:spcAft>
                      </a:pPr>
                      <a:r>
                        <a:rPr lang="en-US" sz="1200">
                          <a:effectLst/>
                        </a:rPr>
                        <a:t>Zn</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rPr>
                        <a:t>213.856</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0.03</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0.03</a:t>
                      </a:r>
                    </a:p>
                  </a:txBody>
                  <a:tcPr marL="68580" marR="68580" marT="0" marB="0"/>
                </a:tc>
                <a:extLst>
                  <a:ext uri="{0D108BD9-81ED-4DB2-BD59-A6C34878D82A}">
                    <a16:rowId xmlns:a16="http://schemas.microsoft.com/office/drawing/2014/main" val="2361837546"/>
                  </a:ext>
                </a:extLst>
              </a:tr>
              <a:tr h="0">
                <a:tc>
                  <a:txBody>
                    <a:bodyPr/>
                    <a:lstStyle/>
                    <a:p>
                      <a:pPr algn="ctr">
                        <a:lnSpc>
                          <a:spcPct val="107000"/>
                        </a:lnSpc>
                        <a:spcAft>
                          <a:spcPts val="0"/>
                        </a:spcAft>
                      </a:pPr>
                      <a:r>
                        <a:rPr lang="en-US" sz="1200" dirty="0">
                          <a:effectLst/>
                        </a:rPr>
                        <a:t>Li</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rPr>
                        <a:t>670.780</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0.04</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dirty="0">
                          <a:effectLst/>
                          <a:latin typeface="Calibri" panose="020F0502020204030204" pitchFamily="34" charset="0"/>
                          <a:ea typeface="Calibri" panose="020F0502020204030204" pitchFamily="34" charset="0"/>
                          <a:cs typeface="Times New Roman" panose="02020603050405020304" pitchFamily="18" charset="0"/>
                        </a:rPr>
                        <a:t>0.003</a:t>
                      </a:r>
                    </a:p>
                  </a:txBody>
                  <a:tcPr marL="68580" marR="68580" marT="0" marB="0"/>
                </a:tc>
                <a:tc>
                  <a:txBody>
                    <a:bodyPr/>
                    <a:lstStyle/>
                    <a:p>
                      <a:pPr algn="ctr">
                        <a:lnSpc>
                          <a:spcPct val="107000"/>
                        </a:lnSpc>
                        <a:spcAft>
                          <a:spcPts val="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0558491"/>
                  </a:ext>
                </a:extLst>
              </a:tr>
            </a:tbl>
          </a:graphicData>
        </a:graphic>
      </p:graphicFrame>
      <p:graphicFrame>
        <p:nvGraphicFramePr>
          <p:cNvPr id="3" name="Tabelle 2">
            <a:extLst>
              <a:ext uri="{FF2B5EF4-FFF2-40B4-BE49-F238E27FC236}">
                <a16:creationId xmlns:a16="http://schemas.microsoft.com/office/drawing/2014/main" id="{858BF88F-FB9F-45AC-AEA7-59CB519858D5}"/>
              </a:ext>
            </a:extLst>
          </p:cNvPr>
          <p:cNvGraphicFramePr>
            <a:graphicFrameLocks noGrp="1"/>
          </p:cNvGraphicFramePr>
          <p:nvPr/>
        </p:nvGraphicFramePr>
        <p:xfrm>
          <a:off x="5822105" y="1392390"/>
          <a:ext cx="6047472" cy="3393186"/>
        </p:xfrm>
        <a:graphic>
          <a:graphicData uri="http://schemas.openxmlformats.org/drawingml/2006/table">
            <a:tbl>
              <a:tblPr firstCol="1" bandRow="1">
                <a:tableStyleId>{5940675A-B579-460E-94D1-54222C63F5DA}</a:tableStyleId>
              </a:tblPr>
              <a:tblGrid>
                <a:gridCol w="720000">
                  <a:extLst>
                    <a:ext uri="{9D8B030D-6E8A-4147-A177-3AD203B41FA5}">
                      <a16:colId xmlns:a16="http://schemas.microsoft.com/office/drawing/2014/main" val="208676024"/>
                    </a:ext>
                  </a:extLst>
                </a:gridCol>
                <a:gridCol w="1007472">
                  <a:extLst>
                    <a:ext uri="{9D8B030D-6E8A-4147-A177-3AD203B41FA5}">
                      <a16:colId xmlns:a16="http://schemas.microsoft.com/office/drawing/2014/main" val="1094484429"/>
                    </a:ext>
                  </a:extLst>
                </a:gridCol>
                <a:gridCol w="720000">
                  <a:extLst>
                    <a:ext uri="{9D8B030D-6E8A-4147-A177-3AD203B41FA5}">
                      <a16:colId xmlns:a16="http://schemas.microsoft.com/office/drawing/2014/main" val="1528473437"/>
                    </a:ext>
                  </a:extLst>
                </a:gridCol>
                <a:gridCol w="720000">
                  <a:extLst>
                    <a:ext uri="{9D8B030D-6E8A-4147-A177-3AD203B41FA5}">
                      <a16:colId xmlns:a16="http://schemas.microsoft.com/office/drawing/2014/main" val="2364061514"/>
                    </a:ext>
                  </a:extLst>
                </a:gridCol>
                <a:gridCol w="720000">
                  <a:extLst>
                    <a:ext uri="{9D8B030D-6E8A-4147-A177-3AD203B41FA5}">
                      <a16:colId xmlns:a16="http://schemas.microsoft.com/office/drawing/2014/main" val="656356710"/>
                    </a:ext>
                  </a:extLst>
                </a:gridCol>
                <a:gridCol w="720000">
                  <a:extLst>
                    <a:ext uri="{9D8B030D-6E8A-4147-A177-3AD203B41FA5}">
                      <a16:colId xmlns:a16="http://schemas.microsoft.com/office/drawing/2014/main" val="4037506323"/>
                    </a:ext>
                  </a:extLst>
                </a:gridCol>
                <a:gridCol w="720000">
                  <a:extLst>
                    <a:ext uri="{9D8B030D-6E8A-4147-A177-3AD203B41FA5}">
                      <a16:colId xmlns:a16="http://schemas.microsoft.com/office/drawing/2014/main" val="4156897965"/>
                    </a:ext>
                  </a:extLst>
                </a:gridCol>
                <a:gridCol w="720000">
                  <a:extLst>
                    <a:ext uri="{9D8B030D-6E8A-4147-A177-3AD203B41FA5}">
                      <a16:colId xmlns:a16="http://schemas.microsoft.com/office/drawing/2014/main" val="3926329438"/>
                    </a:ext>
                  </a:extLst>
                </a:gridCol>
              </a:tblGrid>
              <a:tr h="0">
                <a:tc>
                  <a:txBody>
                    <a:bodyPr/>
                    <a:lstStyle/>
                    <a:p>
                      <a:pPr algn="ctr">
                        <a:lnSpc>
                          <a:spcPct val="107000"/>
                        </a:lnSpc>
                        <a:spcAft>
                          <a:spcPts val="0"/>
                        </a:spcAft>
                      </a:pPr>
                      <a:r>
                        <a:rPr lang="en-US" sz="1200" dirty="0">
                          <a:effectLst/>
                        </a:rPr>
                        <a:t>Element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Certified Concentrations [mg/kg]</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n-US" sz="1200" dirty="0">
                          <a:effectLst/>
                        </a:rPr>
                        <a:t>Measured Concentrations </a:t>
                      </a:r>
                      <a:endParaRPr lang="de-DE" sz="1200" dirty="0">
                        <a:effectLst/>
                      </a:endParaRPr>
                    </a:p>
                    <a:p>
                      <a:pPr algn="ctr">
                        <a:lnSpc>
                          <a:spcPct val="107000"/>
                        </a:lnSpc>
                        <a:spcAft>
                          <a:spcPts val="0"/>
                        </a:spcAft>
                      </a:pPr>
                      <a:r>
                        <a:rPr lang="en-US" sz="1200" dirty="0">
                          <a:effectLst/>
                        </a:rPr>
                        <a:t>[mg/kg]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DE"/>
                    </a:p>
                  </a:txBody>
                  <a:tcPr/>
                </a:tc>
                <a:tc hMerge="1">
                  <a:txBody>
                    <a:bodyPr/>
                    <a:lstStyle/>
                    <a:p>
                      <a:endParaRPr lang="de-DE"/>
                    </a:p>
                  </a:txBody>
                  <a:tcPr/>
                </a:tc>
                <a:tc gridSpan="3">
                  <a:txBody>
                    <a:bodyPr/>
                    <a:lstStyle/>
                    <a:p>
                      <a:pPr algn="ctr">
                        <a:lnSpc>
                          <a:spcPct val="107000"/>
                        </a:lnSpc>
                        <a:spcAft>
                          <a:spcPts val="0"/>
                        </a:spcAft>
                      </a:pPr>
                      <a:r>
                        <a:rPr lang="en-US" sz="1200">
                          <a:effectLst/>
                        </a:rPr>
                        <a:t>Recovery </a:t>
                      </a:r>
                      <a:endParaRPr lang="de-DE" sz="1200">
                        <a:effectLst/>
                      </a:endParaRPr>
                    </a:p>
                    <a:p>
                      <a:pPr algn="ctr">
                        <a:lnSpc>
                          <a:spcPct val="107000"/>
                        </a:lnSpc>
                        <a:spcAft>
                          <a:spcPts val="0"/>
                        </a:spcAft>
                      </a:pPr>
                      <a:r>
                        <a:rPr lang="en-US" sz="1200">
                          <a:effectLst/>
                        </a:rPr>
                        <a:t>[%]</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1877140"/>
                  </a:ext>
                </a:extLst>
              </a:tr>
              <a:tr h="0">
                <a:tc>
                  <a:txBody>
                    <a:bodyPr/>
                    <a:lstStyle/>
                    <a:p>
                      <a:pPr algn="ctr">
                        <a:lnSpc>
                          <a:spcPct val="107000"/>
                        </a:lnSpc>
                        <a:spcAft>
                          <a:spcPts val="0"/>
                        </a:spcAft>
                      </a:pPr>
                      <a:r>
                        <a:rPr lang="en-US" sz="1200">
                          <a:effectLst/>
                        </a:rPr>
                        <a:t>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Analysis No. 1</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Analysis No. 2</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Analysis No. 3</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Analysis No. 1</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rPr>
                        <a:t>Analysis No. 2</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a:effectLst/>
                        </a:rPr>
                        <a:t>Analysis No. 3</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259324"/>
                  </a:ext>
                </a:extLst>
              </a:tr>
              <a:tr h="38735">
                <a:tc>
                  <a:txBody>
                    <a:bodyPr/>
                    <a:lstStyle/>
                    <a:p>
                      <a:pPr algn="ctr">
                        <a:lnSpc>
                          <a:spcPct val="107000"/>
                        </a:lnSpc>
                        <a:spcAft>
                          <a:spcPts val="0"/>
                        </a:spcAft>
                      </a:pPr>
                      <a:r>
                        <a:rPr lang="en-US" sz="1200">
                          <a:effectLst/>
                        </a:rPr>
                        <a:t>As</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21.7 ± 2.0</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23.0</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22.7</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22.8</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106.0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104.6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105.1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34700379"/>
                  </a:ext>
                </a:extLst>
              </a:tr>
              <a:tr h="0">
                <a:tc>
                  <a:txBody>
                    <a:bodyPr/>
                    <a:lstStyle/>
                    <a:p>
                      <a:pPr algn="ctr">
                        <a:lnSpc>
                          <a:spcPct val="107000"/>
                        </a:lnSpc>
                        <a:spcAft>
                          <a:spcPts val="0"/>
                        </a:spcAft>
                      </a:pPr>
                      <a:r>
                        <a:rPr lang="en-US" sz="1200">
                          <a:effectLst/>
                        </a:rPr>
                        <a:t>Cd</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2.64 ± 0.18</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2.63</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2.61</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2.59</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99.6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98.9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98.1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58422500"/>
                  </a:ext>
                </a:extLst>
              </a:tr>
              <a:tr h="0">
                <a:tc>
                  <a:txBody>
                    <a:bodyPr/>
                    <a:lstStyle/>
                    <a:p>
                      <a:pPr algn="ctr">
                        <a:lnSpc>
                          <a:spcPct val="107000"/>
                        </a:lnSpc>
                        <a:spcAft>
                          <a:spcPts val="0"/>
                        </a:spcAft>
                      </a:pPr>
                      <a:r>
                        <a:rPr lang="de-DE" sz="1200">
                          <a:effectLst/>
                        </a:rPr>
                        <a:t>Co</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9.7 ± 0.6</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9.45</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9.37</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9.29</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97.4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96.6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95.8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13185598"/>
                  </a:ext>
                </a:extLst>
              </a:tr>
              <a:tr h="0">
                <a:tc>
                  <a:txBody>
                    <a:bodyPr/>
                    <a:lstStyle/>
                    <a:p>
                      <a:pPr algn="ctr">
                        <a:lnSpc>
                          <a:spcPct val="107000"/>
                        </a:lnSpc>
                        <a:spcAft>
                          <a:spcPts val="0"/>
                        </a:spcAft>
                      </a:pPr>
                      <a:r>
                        <a:rPr lang="de-DE" sz="1200" dirty="0">
                          <a:effectLst/>
                        </a:rPr>
                        <a:t>Cu</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46.3 ± 2.9</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45.4</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44.7</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44.1</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98.1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96.5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95.2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04872821"/>
                  </a:ext>
                </a:extLst>
              </a:tr>
              <a:tr h="0">
                <a:tc>
                  <a:txBody>
                    <a:bodyPr/>
                    <a:lstStyle/>
                    <a:p>
                      <a:pPr algn="ctr">
                        <a:lnSpc>
                          <a:spcPct val="107000"/>
                        </a:lnSpc>
                        <a:spcAft>
                          <a:spcPts val="0"/>
                        </a:spcAft>
                      </a:pPr>
                      <a:r>
                        <a:rPr lang="de-DE" sz="1200" dirty="0">
                          <a:effectLst/>
                        </a:rPr>
                        <a:t>Fe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0"/>
                        </a:spcAft>
                      </a:pPr>
                      <a:r>
                        <a:rPr lang="de-DE" sz="1200">
                          <a:effectLst/>
                        </a:rPr>
                        <a:t>25700 ± 1300</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ctr">
                        <a:lnSpc>
                          <a:spcPct val="107000"/>
                        </a:lnSpc>
                        <a:spcAft>
                          <a:spcPts val="0"/>
                        </a:spcAft>
                      </a:pPr>
                      <a:r>
                        <a:rPr lang="de-DE" sz="1200" dirty="0">
                          <a:effectLst/>
                        </a:rPr>
                        <a:t>2.45E+04</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ctr">
                        <a:lnSpc>
                          <a:spcPct val="107000"/>
                        </a:lnSpc>
                        <a:spcAft>
                          <a:spcPts val="0"/>
                        </a:spcAft>
                      </a:pPr>
                      <a:r>
                        <a:rPr lang="de-DE" sz="1200">
                          <a:effectLst/>
                        </a:rPr>
                        <a:t>2.46E+04</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ctr">
                        <a:lnSpc>
                          <a:spcPct val="107000"/>
                        </a:lnSpc>
                        <a:spcAft>
                          <a:spcPts val="0"/>
                        </a:spcAft>
                      </a:pPr>
                      <a:r>
                        <a:rPr lang="de-DE" sz="1200">
                          <a:effectLst/>
                        </a:rPr>
                        <a:t>2.45E+04</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ctr">
                        <a:lnSpc>
                          <a:spcPct val="107000"/>
                        </a:lnSpc>
                        <a:spcAft>
                          <a:spcPts val="0"/>
                        </a:spcAft>
                      </a:pPr>
                      <a:r>
                        <a:rPr lang="de-DE" sz="1200" dirty="0">
                          <a:effectLst/>
                        </a:rPr>
                        <a:t>95.5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ctr">
                        <a:lnSpc>
                          <a:spcPct val="107000"/>
                        </a:lnSpc>
                        <a:spcAft>
                          <a:spcPts val="0"/>
                        </a:spcAft>
                      </a:pPr>
                      <a:r>
                        <a:rPr lang="de-DE" sz="1200">
                          <a:effectLst/>
                        </a:rPr>
                        <a:t>95.8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tc>
                  <a:txBody>
                    <a:bodyPr/>
                    <a:lstStyle/>
                    <a:p>
                      <a:pPr algn="ctr">
                        <a:lnSpc>
                          <a:spcPct val="107000"/>
                        </a:lnSpc>
                        <a:spcAft>
                          <a:spcPts val="0"/>
                        </a:spcAft>
                      </a:pPr>
                      <a:r>
                        <a:rPr lang="de-DE" sz="1200" dirty="0">
                          <a:effectLst/>
                        </a:rPr>
                        <a:t>95.2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solidFill>
                  </a:tcPr>
                </a:tc>
                <a:extLst>
                  <a:ext uri="{0D108BD9-81ED-4DB2-BD59-A6C34878D82A}">
                    <a16:rowId xmlns:a16="http://schemas.microsoft.com/office/drawing/2014/main" val="1204606076"/>
                  </a:ext>
                </a:extLst>
              </a:tr>
              <a:tr h="0">
                <a:tc>
                  <a:txBody>
                    <a:bodyPr/>
                    <a:lstStyle/>
                    <a:p>
                      <a:pPr algn="ctr">
                        <a:lnSpc>
                          <a:spcPct val="107000"/>
                        </a:lnSpc>
                        <a:spcAft>
                          <a:spcPts val="0"/>
                        </a:spcAft>
                      </a:pPr>
                      <a:r>
                        <a:rPr lang="de-DE" sz="1200">
                          <a:effectLst/>
                        </a:rPr>
                        <a:t>Hg</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0.85 ± 0.09</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0.855</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0.876</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0.875</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100.6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103.1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102.9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81644849"/>
                  </a:ext>
                </a:extLst>
              </a:tr>
              <a:tr h="0">
                <a:tc>
                  <a:txBody>
                    <a:bodyPr/>
                    <a:lstStyle/>
                    <a:p>
                      <a:pPr algn="ctr">
                        <a:lnSpc>
                          <a:spcPct val="107000"/>
                        </a:lnSpc>
                        <a:spcAft>
                          <a:spcPts val="0"/>
                        </a:spcAft>
                      </a:pPr>
                      <a:r>
                        <a:rPr lang="de-DE" sz="1200" dirty="0">
                          <a:effectLst/>
                        </a:rPr>
                        <a:t>Mn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910. ±50</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881</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877</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871</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96.8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96.4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95.7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52235103"/>
                  </a:ext>
                </a:extLst>
              </a:tr>
              <a:tr h="0">
                <a:tc>
                  <a:txBody>
                    <a:bodyPr/>
                    <a:lstStyle/>
                    <a:p>
                      <a:pPr algn="ctr">
                        <a:lnSpc>
                          <a:spcPct val="107000"/>
                        </a:lnSpc>
                        <a:spcAft>
                          <a:spcPts val="0"/>
                        </a:spcAft>
                      </a:pPr>
                      <a:r>
                        <a:rPr lang="de-DE" sz="1200">
                          <a:effectLst/>
                        </a:rPr>
                        <a:t>Ni</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27.1 ±2.2</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25.2</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26.0</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25.1</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93.0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95.9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92.6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63597356"/>
                  </a:ext>
                </a:extLst>
              </a:tr>
              <a:tr h="0">
                <a:tc>
                  <a:txBody>
                    <a:bodyPr/>
                    <a:lstStyle/>
                    <a:p>
                      <a:pPr algn="ctr">
                        <a:lnSpc>
                          <a:spcPct val="107000"/>
                        </a:lnSpc>
                        <a:spcAft>
                          <a:spcPts val="0"/>
                        </a:spcAft>
                      </a:pPr>
                      <a:r>
                        <a:rPr lang="de-DE" sz="1200" dirty="0">
                          <a:effectLst/>
                        </a:rPr>
                        <a:t>Pb</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85 ± 5</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86.7</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87.0</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85.8</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102.0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102.4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100.9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30443660"/>
                  </a:ext>
                </a:extLst>
              </a:tr>
              <a:tr h="0">
                <a:tc>
                  <a:txBody>
                    <a:bodyPr/>
                    <a:lstStyle/>
                    <a:p>
                      <a:pPr algn="ctr">
                        <a:lnSpc>
                          <a:spcPct val="107000"/>
                        </a:lnSpc>
                        <a:spcAft>
                          <a:spcPts val="0"/>
                        </a:spcAft>
                      </a:pPr>
                      <a:r>
                        <a:rPr lang="de-DE" sz="1200">
                          <a:effectLst/>
                        </a:rPr>
                        <a:t>Se*</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0.96 ± 0.18</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0.834</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0.857</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0.875</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86.9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89.3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91.1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58741244"/>
                  </a:ext>
                </a:extLst>
              </a:tr>
              <a:tr h="0">
                <a:tc>
                  <a:txBody>
                    <a:bodyPr/>
                    <a:lstStyle/>
                    <a:p>
                      <a:pPr algn="ctr">
                        <a:lnSpc>
                          <a:spcPct val="107000"/>
                        </a:lnSpc>
                        <a:spcAft>
                          <a:spcPts val="0"/>
                        </a:spcAft>
                      </a:pPr>
                      <a:r>
                        <a:rPr lang="de-DE" sz="1200">
                          <a:effectLst/>
                        </a:rPr>
                        <a:t>Sn*</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9.4 ± 1.7</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8.50</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8.33</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8.31</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90.4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88.6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88.4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39803656"/>
                  </a:ext>
                </a:extLst>
              </a:tr>
              <a:tr h="0">
                <a:tc>
                  <a:txBody>
                    <a:bodyPr/>
                    <a:lstStyle/>
                    <a:p>
                      <a:pPr algn="ctr">
                        <a:lnSpc>
                          <a:spcPct val="107000"/>
                        </a:lnSpc>
                        <a:spcAft>
                          <a:spcPts val="0"/>
                        </a:spcAft>
                      </a:pPr>
                      <a:r>
                        <a:rPr lang="de-DE" sz="1200">
                          <a:effectLst/>
                        </a:rPr>
                        <a:t>V</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46.5 ± 2.8</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44.4</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44.6</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43.9</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95.5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95.9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94.4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72259611"/>
                  </a:ext>
                </a:extLst>
              </a:tr>
              <a:tr h="0">
                <a:tc>
                  <a:txBody>
                    <a:bodyPr/>
                    <a:lstStyle/>
                    <a:p>
                      <a:pPr algn="ctr">
                        <a:lnSpc>
                          <a:spcPct val="107000"/>
                        </a:lnSpc>
                        <a:spcAft>
                          <a:spcPts val="0"/>
                        </a:spcAft>
                      </a:pPr>
                      <a:r>
                        <a:rPr lang="de-DE" sz="1200" dirty="0">
                          <a:effectLst/>
                        </a:rPr>
                        <a:t>Zn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de-DE" sz="1200">
                          <a:effectLst/>
                        </a:rPr>
                        <a:t>319 ± 20</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311</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312</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308</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97.5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a:effectLst/>
                        </a:rPr>
                        <a:t>97.8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de-DE" sz="1200" dirty="0">
                          <a:effectLst/>
                        </a:rPr>
                        <a:t>96.6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7140800"/>
                  </a:ext>
                </a:extLst>
              </a:tr>
            </a:tbl>
          </a:graphicData>
        </a:graphic>
      </p:graphicFrame>
      <p:sp>
        <p:nvSpPr>
          <p:cNvPr id="5" name="Rechteck 4">
            <a:extLst>
              <a:ext uri="{FF2B5EF4-FFF2-40B4-BE49-F238E27FC236}">
                <a16:creationId xmlns:a16="http://schemas.microsoft.com/office/drawing/2014/main" id="{331D7B0F-0F3C-4013-A4C2-85F42D11FF34}"/>
              </a:ext>
            </a:extLst>
          </p:cNvPr>
          <p:cNvSpPr/>
          <p:nvPr/>
        </p:nvSpPr>
        <p:spPr>
          <a:xfrm>
            <a:off x="5745973" y="4785576"/>
            <a:ext cx="3324115" cy="281231"/>
          </a:xfrm>
          <a:prstGeom prst="rect">
            <a:avLst/>
          </a:prstGeom>
        </p:spPr>
        <p:txBody>
          <a:bodyPr wrap="none">
            <a:spAutoFit/>
          </a:bodyPr>
          <a:lstStyle/>
          <a:p>
            <a:pPr>
              <a:lnSpc>
                <a:spcPct val="107000"/>
              </a:lnSpc>
              <a:spcAft>
                <a:spcPts val="800"/>
              </a:spcAft>
            </a:pPr>
            <a:r>
              <a:rPr lang="en-US" sz="1200" i="1" dirty="0">
                <a:latin typeface="Calibri" panose="020F0502020204030204" pitchFamily="34" charset="0"/>
                <a:ea typeface="Calibri" panose="020F0502020204030204" pitchFamily="34" charset="0"/>
                <a:cs typeface="Times New Roman" panose="02020603050405020304" pitchFamily="18" charset="0"/>
              </a:rPr>
              <a:t>* non-certified concentration, indicative value only</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hteck 8">
            <a:extLst>
              <a:ext uri="{FF2B5EF4-FFF2-40B4-BE49-F238E27FC236}">
                <a16:creationId xmlns:a16="http://schemas.microsoft.com/office/drawing/2014/main" id="{8B05BE35-38B5-49B7-94A4-8CDBA26CD828}"/>
              </a:ext>
            </a:extLst>
          </p:cNvPr>
          <p:cNvSpPr/>
          <p:nvPr/>
        </p:nvSpPr>
        <p:spPr>
          <a:xfrm>
            <a:off x="424842" y="4504345"/>
            <a:ext cx="2356735" cy="281231"/>
          </a:xfrm>
          <a:prstGeom prst="rect">
            <a:avLst/>
          </a:prstGeom>
        </p:spPr>
        <p:txBody>
          <a:bodyPr wrap="none">
            <a:spAutoFit/>
          </a:bodyPr>
          <a:lstStyle/>
          <a:p>
            <a:pPr>
              <a:lnSpc>
                <a:spcPct val="107000"/>
              </a:lnSpc>
              <a:spcAft>
                <a:spcPts val="800"/>
              </a:spcAft>
            </a:pPr>
            <a:r>
              <a:rPr lang="en-US" sz="1200" i="1" dirty="0">
                <a:latin typeface="Calibri" panose="020F0502020204030204" pitchFamily="34" charset="0"/>
                <a:ea typeface="Calibri" panose="020F0502020204030204" pitchFamily="34" charset="0"/>
                <a:cs typeface="Times New Roman" panose="02020603050405020304" pitchFamily="18" charset="0"/>
              </a:rPr>
              <a:t>Sample dilution: 1:33 (0.75g/25ml)</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3084088"/>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D631AF-32EC-4DBB-BD0D-209125C7E81C}"/>
              </a:ext>
            </a:extLst>
          </p:cNvPr>
          <p:cNvSpPr>
            <a:spLocks noGrp="1"/>
          </p:cNvSpPr>
          <p:nvPr>
            <p:ph type="title"/>
          </p:nvPr>
        </p:nvSpPr>
        <p:spPr/>
        <p:txBody>
          <a:bodyPr/>
          <a:lstStyle/>
          <a:p>
            <a:r>
              <a:rPr lang="en-US" dirty="0"/>
              <a:t> </a:t>
            </a:r>
          </a:p>
        </p:txBody>
      </p:sp>
      <p:sp>
        <p:nvSpPr>
          <p:cNvPr id="5" name="TextBox 4">
            <a:extLst>
              <a:ext uri="{FF2B5EF4-FFF2-40B4-BE49-F238E27FC236}">
                <a16:creationId xmlns:a16="http://schemas.microsoft.com/office/drawing/2014/main" id="{5CEE94FF-FAD3-4C89-ABBA-9EF58FB2DDAE}"/>
              </a:ext>
            </a:extLst>
          </p:cNvPr>
          <p:cNvSpPr txBox="1"/>
          <p:nvPr/>
        </p:nvSpPr>
        <p:spPr>
          <a:xfrm>
            <a:off x="1090544" y="2048719"/>
            <a:ext cx="9018239" cy="1938992"/>
          </a:xfrm>
          <a:prstGeom prst="rect">
            <a:avLst/>
          </a:prstGeom>
          <a:noFill/>
        </p:spPr>
        <p:txBody>
          <a:bodyPr wrap="none" rtlCol="0">
            <a:spAutoFit/>
          </a:bodyPr>
          <a:lstStyle/>
          <a:p>
            <a:pPr algn="ctr"/>
            <a:r>
              <a:rPr lang="en-US" sz="4000" b="1" dirty="0"/>
              <a:t>Thank you for your attention</a:t>
            </a:r>
          </a:p>
          <a:p>
            <a:endParaRPr lang="en-US" sz="4000" b="1" dirty="0"/>
          </a:p>
          <a:p>
            <a:pPr algn="ctr"/>
            <a:r>
              <a:rPr lang="en-US" sz="4000" b="1" dirty="0"/>
              <a:t>For more information:  www.spectro.com</a:t>
            </a:r>
          </a:p>
        </p:txBody>
      </p:sp>
    </p:spTree>
    <p:extLst>
      <p:ext uri="{BB962C8B-B14F-4D97-AF65-F5344CB8AC3E}">
        <p14:creationId xmlns:p14="http://schemas.microsoft.com/office/powerpoint/2010/main" val="283722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7B6CB-1EC5-4162-89F3-51C4330B32EB}"/>
              </a:ext>
            </a:extLst>
          </p:cNvPr>
          <p:cNvSpPr>
            <a:spLocks noGrp="1"/>
          </p:cNvSpPr>
          <p:nvPr>
            <p:ph idx="1"/>
          </p:nvPr>
        </p:nvSpPr>
        <p:spPr/>
        <p:txBody>
          <a:bodyPr>
            <a:normAutofit lnSpcReduction="10000"/>
          </a:bodyPr>
          <a:lstStyle/>
          <a:p>
            <a:r>
              <a:rPr lang="en-US" dirty="0"/>
              <a:t>Sample Preparation – No Acid Digestion</a:t>
            </a:r>
          </a:p>
          <a:p>
            <a:pPr lvl="1"/>
            <a:r>
              <a:rPr lang="en-US" dirty="0"/>
              <a:t>Samples are dried and ground</a:t>
            </a:r>
          </a:p>
          <a:p>
            <a:pPr lvl="1"/>
            <a:r>
              <a:rPr lang="en-US" dirty="0"/>
              <a:t>Ground samples are then pressed into a pellet for analysis</a:t>
            </a:r>
          </a:p>
          <a:p>
            <a:pPr lvl="1"/>
            <a:r>
              <a:rPr lang="en-US" dirty="0"/>
              <a:t>Faster and easier sample preparation</a:t>
            </a:r>
          </a:p>
          <a:p>
            <a:pPr marL="457200" lvl="1" indent="0">
              <a:buNone/>
            </a:pPr>
            <a:endParaRPr lang="en-US" dirty="0"/>
          </a:p>
          <a:p>
            <a:r>
              <a:rPr lang="en-US" dirty="0"/>
              <a:t>Non-destructive</a:t>
            </a:r>
          </a:p>
          <a:p>
            <a:pPr lvl="1"/>
            <a:r>
              <a:rPr lang="en-US" dirty="0"/>
              <a:t>Pellet can be retained </a:t>
            </a:r>
          </a:p>
          <a:p>
            <a:pPr lvl="1"/>
            <a:r>
              <a:rPr lang="en-US" dirty="0"/>
              <a:t>If no binder is used in making the pellet, then the same sample can be used for verification using ICP-OES or analysis using another analytical technique</a:t>
            </a:r>
          </a:p>
          <a:p>
            <a:pPr marL="457200" lvl="1" indent="0">
              <a:buNone/>
            </a:pPr>
            <a:endParaRPr lang="en-US" dirty="0"/>
          </a:p>
          <a:p>
            <a:r>
              <a:rPr lang="en-US" dirty="0"/>
              <a:t>Fast turnaround time</a:t>
            </a:r>
          </a:p>
          <a:p>
            <a:pPr lvl="1"/>
            <a:r>
              <a:rPr lang="en-US" dirty="0"/>
              <a:t>If lab also runs soil analysis, the XRF can be used to analyze the plant tissue leaving the ICP-OES predominantly for soil testing. </a:t>
            </a:r>
          </a:p>
          <a:p>
            <a:pPr marL="457200" lvl="1" indent="0">
              <a:buNone/>
            </a:pPr>
            <a:endParaRPr lang="en-US" dirty="0"/>
          </a:p>
          <a:p>
            <a:pPr marL="457200" lvl="1" indent="0">
              <a:buNone/>
            </a:pPr>
            <a:r>
              <a:rPr lang="en-US" dirty="0"/>
              <a:t>				</a:t>
            </a:r>
          </a:p>
        </p:txBody>
      </p:sp>
      <p:sp>
        <p:nvSpPr>
          <p:cNvPr id="2" name="Title 1">
            <a:extLst>
              <a:ext uri="{FF2B5EF4-FFF2-40B4-BE49-F238E27FC236}">
                <a16:creationId xmlns:a16="http://schemas.microsoft.com/office/drawing/2014/main" id="{9ADB7B4F-663B-4A73-A59B-73A1BFA37BC4}"/>
              </a:ext>
            </a:extLst>
          </p:cNvPr>
          <p:cNvSpPr>
            <a:spLocks noGrp="1"/>
          </p:cNvSpPr>
          <p:nvPr>
            <p:ph type="title"/>
          </p:nvPr>
        </p:nvSpPr>
        <p:spPr/>
        <p:txBody>
          <a:bodyPr/>
          <a:lstStyle/>
          <a:p>
            <a:r>
              <a:rPr lang="en-US" dirty="0"/>
              <a:t>Why ED-XRF for Plant Tissue Analysis?	</a:t>
            </a:r>
          </a:p>
        </p:txBody>
      </p:sp>
    </p:spTree>
    <p:extLst>
      <p:ext uri="{BB962C8B-B14F-4D97-AF65-F5344CB8AC3E}">
        <p14:creationId xmlns:p14="http://schemas.microsoft.com/office/powerpoint/2010/main" val="355570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8DB090-CF43-44D7-B7EA-CED27A7F13FE}"/>
              </a:ext>
            </a:extLst>
          </p:cNvPr>
          <p:cNvSpPr>
            <a:spLocks noGrp="1"/>
          </p:cNvSpPr>
          <p:nvPr>
            <p:ph idx="1"/>
          </p:nvPr>
        </p:nvSpPr>
        <p:spPr>
          <a:xfrm>
            <a:off x="266438" y="1513137"/>
            <a:ext cx="5943562" cy="5040000"/>
          </a:xfrm>
        </p:spPr>
        <p:txBody>
          <a:bodyPr/>
          <a:lstStyle/>
          <a:p>
            <a:r>
              <a:rPr lang="en-US" dirty="0"/>
              <a:t>What elemental information can be determined by XRF</a:t>
            </a:r>
          </a:p>
          <a:p>
            <a:pPr lvl="1"/>
            <a:r>
              <a:rPr lang="en-US" dirty="0"/>
              <a:t>Macronutrients – Potassium and Phosphorus</a:t>
            </a:r>
          </a:p>
          <a:p>
            <a:pPr lvl="1"/>
            <a:r>
              <a:rPr lang="en-US" dirty="0"/>
              <a:t>Secondary Macronutrients -  Sulfur, Magnesium, and Calcium</a:t>
            </a:r>
          </a:p>
          <a:p>
            <a:pPr lvl="1"/>
            <a:r>
              <a:rPr lang="en-US" dirty="0"/>
              <a:t>Micronutrients – trace elements such as Cu, Zn, Mo, Mn, Fe, Cl may be determined by XRF</a:t>
            </a:r>
          </a:p>
          <a:p>
            <a:pPr lvl="1"/>
            <a:r>
              <a:rPr lang="en-US" dirty="0"/>
              <a:t>Screening for toxic elements at trace levels can be determined</a:t>
            </a:r>
          </a:p>
        </p:txBody>
      </p:sp>
      <p:sp>
        <p:nvSpPr>
          <p:cNvPr id="14" name="Title 13">
            <a:extLst>
              <a:ext uri="{FF2B5EF4-FFF2-40B4-BE49-F238E27FC236}">
                <a16:creationId xmlns:a16="http://schemas.microsoft.com/office/drawing/2014/main" id="{5231A579-D309-47D9-A0AC-10ACD79F06AD}"/>
              </a:ext>
            </a:extLst>
          </p:cNvPr>
          <p:cNvSpPr>
            <a:spLocks noGrp="1"/>
          </p:cNvSpPr>
          <p:nvPr>
            <p:ph type="title"/>
          </p:nvPr>
        </p:nvSpPr>
        <p:spPr/>
        <p:txBody>
          <a:bodyPr/>
          <a:lstStyle/>
          <a:p>
            <a:r>
              <a:rPr lang="en-US" dirty="0"/>
              <a:t>Plant Tissue Analysis by XRF</a:t>
            </a:r>
          </a:p>
        </p:txBody>
      </p:sp>
      <p:pic>
        <p:nvPicPr>
          <p:cNvPr id="10" name="Content Placeholder 9" descr="A close up of green grass&#10;&#10;Description automatically generated">
            <a:extLst>
              <a:ext uri="{FF2B5EF4-FFF2-40B4-BE49-F238E27FC236}">
                <a16:creationId xmlns:a16="http://schemas.microsoft.com/office/drawing/2014/main" id="{0F5DE5A3-BC3E-4DF9-9454-4367FEA72E00}"/>
              </a:ext>
            </a:extLst>
          </p:cNvPr>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096000" y="1611063"/>
            <a:ext cx="5689600" cy="3733800"/>
          </a:xfrm>
          <a:prstGeom prst="rect">
            <a:avLst/>
          </a:prstGeom>
        </p:spPr>
      </p:pic>
    </p:spTree>
    <p:extLst>
      <p:ext uri="{BB962C8B-B14F-4D97-AF65-F5344CB8AC3E}">
        <p14:creationId xmlns:p14="http://schemas.microsoft.com/office/powerpoint/2010/main" val="11168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951A79-1815-4248-AD27-8CD8B072C477}"/>
              </a:ext>
            </a:extLst>
          </p:cNvPr>
          <p:cNvSpPr>
            <a:spLocks noGrp="1"/>
          </p:cNvSpPr>
          <p:nvPr>
            <p:ph idx="1"/>
          </p:nvPr>
        </p:nvSpPr>
        <p:spPr/>
        <p:txBody>
          <a:bodyPr>
            <a:normAutofit lnSpcReduction="10000"/>
          </a:bodyPr>
          <a:lstStyle/>
          <a:p>
            <a:r>
              <a:rPr lang="en-US" dirty="0"/>
              <a:t>35 standard reference botanical samples were obtained for analysis</a:t>
            </a:r>
          </a:p>
          <a:p>
            <a:pPr lvl="1"/>
            <a:r>
              <a:rPr lang="en-US" dirty="0"/>
              <a:t>Samples contained various plant materials</a:t>
            </a:r>
          </a:p>
          <a:p>
            <a:pPr lvl="2"/>
            <a:r>
              <a:rPr lang="en-US" dirty="0"/>
              <a:t>Hay</a:t>
            </a:r>
          </a:p>
          <a:p>
            <a:pPr lvl="2"/>
            <a:r>
              <a:rPr lang="en-US" dirty="0"/>
              <a:t>Row crops</a:t>
            </a:r>
          </a:p>
          <a:p>
            <a:pPr lvl="2"/>
            <a:r>
              <a:rPr lang="en-US" dirty="0"/>
              <a:t>Tree crops</a:t>
            </a:r>
          </a:p>
          <a:p>
            <a:pPr lvl="2"/>
            <a:r>
              <a:rPr lang="en-US" dirty="0"/>
              <a:t>Vegetable crops</a:t>
            </a:r>
          </a:p>
          <a:p>
            <a:pPr marL="914400" lvl="2" indent="0">
              <a:buNone/>
            </a:pPr>
            <a:endParaRPr lang="en-US" dirty="0"/>
          </a:p>
          <a:p>
            <a:r>
              <a:rPr lang="en-US" dirty="0"/>
              <a:t>Samples were received dried and ground.  	</a:t>
            </a:r>
          </a:p>
          <a:p>
            <a:pPr lvl="1"/>
            <a:r>
              <a:rPr lang="en-US" dirty="0"/>
              <a:t>A few samples with more course structure where further ground using IKA tube mill for 2 minutes</a:t>
            </a:r>
          </a:p>
          <a:p>
            <a:pPr marL="457200" lvl="1" indent="0">
              <a:buNone/>
            </a:pPr>
            <a:endParaRPr lang="en-US" dirty="0"/>
          </a:p>
          <a:p>
            <a:r>
              <a:rPr lang="en-US" dirty="0"/>
              <a:t>Pelletizing the samples</a:t>
            </a:r>
          </a:p>
          <a:p>
            <a:pPr lvl="1"/>
            <a:r>
              <a:rPr lang="en-US" dirty="0"/>
              <a:t>8 grams of powdered and ground samples were prepared into 40mm pellets using 15tons of pressure</a:t>
            </a:r>
          </a:p>
          <a:p>
            <a:pPr marL="457200" lvl="1" indent="0">
              <a:buNone/>
            </a:pPr>
            <a:r>
              <a:rPr lang="en-US" dirty="0"/>
              <a:t>	</a:t>
            </a:r>
          </a:p>
          <a:p>
            <a:pPr marL="914400" lvl="2" indent="0">
              <a:buNone/>
            </a:pPr>
            <a:r>
              <a:rPr lang="en-US" dirty="0"/>
              <a:t>	 </a:t>
            </a:r>
          </a:p>
        </p:txBody>
      </p:sp>
      <p:sp>
        <p:nvSpPr>
          <p:cNvPr id="2" name="Title 1">
            <a:extLst>
              <a:ext uri="{FF2B5EF4-FFF2-40B4-BE49-F238E27FC236}">
                <a16:creationId xmlns:a16="http://schemas.microsoft.com/office/drawing/2014/main" id="{0EB40606-C2F7-4454-87D5-E935A5C7B696}"/>
              </a:ext>
            </a:extLst>
          </p:cNvPr>
          <p:cNvSpPr>
            <a:spLocks noGrp="1"/>
          </p:cNvSpPr>
          <p:nvPr>
            <p:ph type="title"/>
          </p:nvPr>
        </p:nvSpPr>
        <p:spPr/>
        <p:txBody>
          <a:bodyPr/>
          <a:lstStyle/>
          <a:p>
            <a:r>
              <a:rPr lang="en-US" dirty="0"/>
              <a:t>Plant Tissue Study</a:t>
            </a:r>
          </a:p>
        </p:txBody>
      </p:sp>
    </p:spTree>
    <p:extLst>
      <p:ext uri="{BB962C8B-B14F-4D97-AF65-F5344CB8AC3E}">
        <p14:creationId xmlns:p14="http://schemas.microsoft.com/office/powerpoint/2010/main" val="149237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60985B6-AD7E-4953-BE58-53BE74C2851E}"/>
              </a:ext>
            </a:extLst>
          </p:cNvPr>
          <p:cNvSpPr>
            <a:spLocks noGrp="1"/>
          </p:cNvSpPr>
          <p:nvPr>
            <p:ph idx="1"/>
          </p:nvPr>
        </p:nvSpPr>
        <p:spPr>
          <a:xfrm>
            <a:off x="255107" y="1301381"/>
            <a:ext cx="6241946" cy="5040000"/>
          </a:xfrm>
        </p:spPr>
        <p:txBody>
          <a:bodyPr>
            <a:normAutofit/>
          </a:bodyPr>
          <a:lstStyle/>
          <a:p>
            <a:r>
              <a:rPr lang="en-US" dirty="0"/>
              <a:t>Benchtop ED-XRF System</a:t>
            </a:r>
          </a:p>
          <a:p>
            <a:r>
              <a:rPr lang="en-US" dirty="0"/>
              <a:t>50 kV / 50 W Pd-Co alloy X-Ray tube with Adaptive Excitation</a:t>
            </a:r>
          </a:p>
          <a:p>
            <a:r>
              <a:rPr lang="en-US" dirty="0"/>
              <a:t>Covers the analytical range of Na – U</a:t>
            </a:r>
          </a:p>
          <a:p>
            <a:r>
              <a:rPr lang="en-US" dirty="0"/>
              <a:t>Large area high resolution SDD detector capable of capturing 1M counts per second with &lt;130eV (Mn K</a:t>
            </a:r>
            <a:r>
              <a:rPr lang="el-GR" dirty="0"/>
              <a:t>α</a:t>
            </a:r>
            <a:r>
              <a:rPr lang="en-US" dirty="0"/>
              <a:t>) resolution</a:t>
            </a:r>
          </a:p>
          <a:p>
            <a:r>
              <a:rPr lang="en-US" dirty="0"/>
              <a:t>Sample trays accommodating 8 (with sample rotation), 12, or 25 samples.</a:t>
            </a:r>
          </a:p>
          <a:p>
            <a:r>
              <a:rPr lang="en-US" dirty="0"/>
              <a:t>Low limits of detection which can provide information about toxic elements as well as nutrient analysis</a:t>
            </a:r>
          </a:p>
          <a:p>
            <a:endParaRPr lang="en-US" dirty="0"/>
          </a:p>
          <a:p>
            <a:pPr marL="0" indent="0">
              <a:buNone/>
            </a:pPr>
            <a:endParaRPr lang="en-US" dirty="0"/>
          </a:p>
        </p:txBody>
      </p:sp>
      <p:sp>
        <p:nvSpPr>
          <p:cNvPr id="2" name="Title 1">
            <a:extLst>
              <a:ext uri="{FF2B5EF4-FFF2-40B4-BE49-F238E27FC236}">
                <a16:creationId xmlns:a16="http://schemas.microsoft.com/office/drawing/2014/main" id="{DB32A0AD-3107-4610-B5D0-D0E6D06C24FC}"/>
              </a:ext>
            </a:extLst>
          </p:cNvPr>
          <p:cNvSpPr>
            <a:spLocks noGrp="1"/>
          </p:cNvSpPr>
          <p:nvPr>
            <p:ph type="title"/>
          </p:nvPr>
        </p:nvSpPr>
        <p:spPr/>
        <p:txBody>
          <a:bodyPr/>
          <a:lstStyle/>
          <a:p>
            <a:r>
              <a:rPr lang="en-US" dirty="0"/>
              <a:t>Instrumentation – SPECTRO XEPOS</a:t>
            </a:r>
          </a:p>
        </p:txBody>
      </p:sp>
      <p:pic>
        <p:nvPicPr>
          <p:cNvPr id="12" name="Content Placeholder 11">
            <a:extLst>
              <a:ext uri="{FF2B5EF4-FFF2-40B4-BE49-F238E27FC236}">
                <a16:creationId xmlns:a16="http://schemas.microsoft.com/office/drawing/2014/main" id="{261200CF-05E7-4B20-90E2-79E5D4302E95}"/>
              </a:ext>
            </a:extLst>
          </p:cNvPr>
          <p:cNvPicPr>
            <a:picLocks noGrp="1" noChangeAspect="1"/>
          </p:cNvPicPr>
          <p:nvPr>
            <p:ph sz="half" idx="4294967295"/>
          </p:nvPr>
        </p:nvPicPr>
        <p:blipFill>
          <a:blip r:embed="rId3"/>
          <a:stretch>
            <a:fillRect/>
          </a:stretch>
        </p:blipFill>
        <p:spPr>
          <a:xfrm>
            <a:off x="6413500" y="1492250"/>
            <a:ext cx="5778500" cy="3873500"/>
          </a:xfrm>
          <a:prstGeom prst="rect">
            <a:avLst/>
          </a:prstGeom>
        </p:spPr>
      </p:pic>
    </p:spTree>
    <p:extLst>
      <p:ext uri="{BB962C8B-B14F-4D97-AF65-F5344CB8AC3E}">
        <p14:creationId xmlns:p14="http://schemas.microsoft.com/office/powerpoint/2010/main" val="210513753"/>
      </p:ext>
    </p:extLst>
  </p:cSld>
  <p:clrMapOvr>
    <a:masterClrMapping/>
  </p:clrMapOvr>
  <mc:AlternateContent xmlns:mc="http://schemas.openxmlformats.org/markup-compatibility/2006">
    <mc:Choice xmlns:p14="http://schemas.microsoft.com/office/powerpoint/2010/main" Requires="p14">
      <p:transition spd="slow" p14:dur="275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914400" lvl="2" indent="0">
              <a:buNone/>
            </a:pPr>
            <a:endParaRPr lang="en-US" sz="1400" dirty="0"/>
          </a:p>
          <a:p>
            <a:r>
              <a:rPr lang="en-US" dirty="0"/>
              <a:t>New detection systems can handle </a:t>
            </a:r>
            <a:r>
              <a:rPr lang="en-US" b="1" dirty="0"/>
              <a:t>10 times higher </a:t>
            </a:r>
            <a:r>
              <a:rPr lang="en-US" dirty="0"/>
              <a:t>count rates compared to earlier detection systems with resolutions &lt;130eV (Mn K</a:t>
            </a:r>
            <a:r>
              <a:rPr lang="el-GR" dirty="0"/>
              <a:t>α</a:t>
            </a:r>
            <a:r>
              <a:rPr lang="en-US" dirty="0"/>
              <a:t>)</a:t>
            </a:r>
          </a:p>
          <a:p>
            <a:pPr marL="0" indent="0">
              <a:buNone/>
            </a:pPr>
            <a:endParaRPr lang="en-US" dirty="0"/>
          </a:p>
          <a:p>
            <a:r>
              <a:rPr lang="en-US" dirty="0"/>
              <a:t>Precision of the analysis is a function of the counting statistics</a:t>
            </a:r>
          </a:p>
          <a:p>
            <a:pPr lvl="1"/>
            <a:r>
              <a:rPr lang="en-US" dirty="0"/>
              <a:t>100 counts		error 10 counts		error 10 %</a:t>
            </a:r>
          </a:p>
          <a:p>
            <a:pPr lvl="1"/>
            <a:r>
              <a:rPr lang="en-US" dirty="0"/>
              <a:t>10,000 counts		error 100 counts		error 1 %</a:t>
            </a:r>
          </a:p>
          <a:p>
            <a:pPr lvl="1"/>
            <a:r>
              <a:rPr lang="en-US" dirty="0"/>
              <a:t>1,000,000 counts	error 1000 counts		error 0.1 %</a:t>
            </a:r>
          </a:p>
          <a:p>
            <a:pPr marL="457200" lvl="1" indent="0">
              <a:buNone/>
            </a:pPr>
            <a:endParaRPr lang="en-US" dirty="0"/>
          </a:p>
          <a:p>
            <a:r>
              <a:rPr lang="en-US" dirty="0"/>
              <a:t>New  SDD Detection Systems can handle 10X higher count rates</a:t>
            </a:r>
          </a:p>
          <a:p>
            <a:pPr lvl="1"/>
            <a:r>
              <a:rPr lang="en-US" dirty="0"/>
              <a:t>10 times higher count rates can lead to </a:t>
            </a:r>
            <a:r>
              <a:rPr lang="en-US" b="1" dirty="0"/>
              <a:t>3 times better precision</a:t>
            </a:r>
          </a:p>
          <a:p>
            <a:pPr lvl="1"/>
            <a:r>
              <a:rPr lang="en-US" dirty="0"/>
              <a:t>10 times higher count rates can lead to </a:t>
            </a:r>
            <a:r>
              <a:rPr lang="en-US" b="1" dirty="0"/>
              <a:t>3 times lower LODs</a:t>
            </a:r>
          </a:p>
          <a:p>
            <a:pPr marL="0" indent="0">
              <a:buNone/>
            </a:pPr>
            <a:endParaRPr lang="en-US" dirty="0"/>
          </a:p>
          <a:p>
            <a:endParaRPr lang="en-US" dirty="0"/>
          </a:p>
        </p:txBody>
      </p:sp>
      <p:sp>
        <p:nvSpPr>
          <p:cNvPr id="2" name="Titel 1"/>
          <p:cNvSpPr>
            <a:spLocks noGrp="1"/>
          </p:cNvSpPr>
          <p:nvPr>
            <p:ph type="title"/>
          </p:nvPr>
        </p:nvSpPr>
        <p:spPr/>
        <p:txBody>
          <a:bodyPr/>
          <a:lstStyle/>
          <a:p>
            <a:r>
              <a:rPr lang="en-US" dirty="0"/>
              <a:t>Latest Generation SDD Detector</a:t>
            </a:r>
            <a:endParaRPr lang="de-DE" dirty="0"/>
          </a:p>
        </p:txBody>
      </p:sp>
    </p:spTree>
    <p:extLst>
      <p:ext uri="{BB962C8B-B14F-4D97-AF65-F5344CB8AC3E}">
        <p14:creationId xmlns:p14="http://schemas.microsoft.com/office/powerpoint/2010/main" val="1153536683"/>
      </p:ext>
    </p:extLst>
  </p:cSld>
  <p:clrMapOvr>
    <a:masterClrMapping/>
  </p:clrMapOvr>
  <p:extLst>
    <p:ext uri="{E180D4A7-C9FB-4DFB-919C-405C955672EB}">
      <p14:showEvtLst xmlns:p14="http://schemas.microsoft.com/office/powerpoint/2010/main">
        <p14:playEvt time="0" objId="5"/>
        <p14:stopEvt time="50811" objId="5"/>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0"/>
          </p:nvPr>
        </p:nvPicPr>
        <p:blipFill>
          <a:blip r:embed="rId3" cstate="print">
            <a:extLst>
              <a:ext uri="{28A0092B-C50C-407E-A947-70E740481C1C}">
                <a14:useLocalDpi xmlns:a14="http://schemas.microsoft.com/office/drawing/2010/main" val="0"/>
              </a:ext>
            </a:extLst>
          </a:blip>
          <a:stretch>
            <a:fillRect/>
          </a:stretch>
        </p:blipFill>
        <p:spPr>
          <a:xfrm>
            <a:off x="5734587" y="1009650"/>
            <a:ext cx="5988489" cy="4233862"/>
          </a:xfrm>
        </p:spPr>
      </p:pic>
      <p:sp>
        <p:nvSpPr>
          <p:cNvPr id="2" name="Titel 1"/>
          <p:cNvSpPr>
            <a:spLocks noGrp="1"/>
          </p:cNvSpPr>
          <p:nvPr>
            <p:ph type="title"/>
          </p:nvPr>
        </p:nvSpPr>
        <p:spPr/>
        <p:txBody>
          <a:bodyPr/>
          <a:lstStyle/>
          <a:p>
            <a:r>
              <a:rPr lang="en-US" dirty="0"/>
              <a:t>New Excitation Strategy</a:t>
            </a:r>
            <a:endParaRPr lang="de-DE" dirty="0"/>
          </a:p>
        </p:txBody>
      </p:sp>
      <p:sp>
        <p:nvSpPr>
          <p:cNvPr id="4" name="Textplatzhalter 3"/>
          <p:cNvSpPr>
            <a:spLocks noGrp="1"/>
          </p:cNvSpPr>
          <p:nvPr>
            <p:ph type="body" sz="half" idx="4294967295"/>
          </p:nvPr>
        </p:nvSpPr>
        <p:spPr>
          <a:xfrm>
            <a:off x="0" y="874713"/>
            <a:ext cx="5089525" cy="5264150"/>
          </a:xfrm>
          <a:prstGeom prst="rect">
            <a:avLst/>
          </a:prstGeom>
        </p:spPr>
        <p:txBody>
          <a:bodyPr>
            <a:normAutofit lnSpcReduction="10000"/>
          </a:bodyPr>
          <a:lstStyle/>
          <a:p>
            <a:pPr marL="0" indent="0">
              <a:buNone/>
            </a:pPr>
            <a:r>
              <a:rPr lang="en-US" b="1" i="0" u="sng" dirty="0">
                <a:solidFill>
                  <a:schemeClr val="tx1"/>
                </a:solidFill>
              </a:rPr>
              <a:t>New adaptive excitation</a:t>
            </a:r>
          </a:p>
          <a:p>
            <a:pPr lvl="1"/>
            <a:r>
              <a:rPr lang="en-US" sz="1800" dirty="0"/>
              <a:t>Direct Excitation </a:t>
            </a:r>
          </a:p>
          <a:p>
            <a:pPr lvl="2"/>
            <a:r>
              <a:rPr lang="en-US" sz="1800" dirty="0"/>
              <a:t>X-Ray tube with a thick Pd-Co alloy anode</a:t>
            </a:r>
          </a:p>
          <a:p>
            <a:pPr lvl="2"/>
            <a:r>
              <a:rPr lang="en-US" sz="1800" dirty="0"/>
              <a:t>Direct Excitation can be achieved with both Pd and Co lines</a:t>
            </a:r>
          </a:p>
          <a:p>
            <a:pPr lvl="2"/>
            <a:endParaRPr lang="en-US" sz="1800" dirty="0"/>
          </a:p>
          <a:p>
            <a:pPr lvl="1"/>
            <a:r>
              <a:rPr lang="en-US" sz="1800" dirty="0"/>
              <a:t>Use of band-pass filter </a:t>
            </a:r>
          </a:p>
          <a:p>
            <a:pPr lvl="2"/>
            <a:r>
              <a:rPr lang="en-US" sz="1800" dirty="0"/>
              <a:t>Combined with Co K-line excitation for best sensitivity for K-Mn K-lines</a:t>
            </a:r>
          </a:p>
          <a:p>
            <a:pPr marL="914400" lvl="2" indent="0">
              <a:buNone/>
            </a:pPr>
            <a:endParaRPr lang="en-US" sz="1800" dirty="0"/>
          </a:p>
          <a:p>
            <a:pPr lvl="1"/>
            <a:r>
              <a:rPr lang="en-US" sz="1800" dirty="0"/>
              <a:t>Use of HAPG polarizer 	</a:t>
            </a:r>
          </a:p>
          <a:p>
            <a:pPr lvl="2"/>
            <a:r>
              <a:rPr lang="en-US" sz="1800" dirty="0"/>
              <a:t>Combined with Direct Excitation of Pd L-lines provides best sensitivity for light elements (Na-U)</a:t>
            </a:r>
          </a:p>
          <a:p>
            <a:pPr marL="914400" lvl="2" indent="0">
              <a:buNone/>
            </a:pPr>
            <a:endParaRPr lang="en-US" sz="1800" dirty="0"/>
          </a:p>
          <a:p>
            <a:pPr marL="457200" lvl="1" indent="0">
              <a:buNone/>
            </a:pPr>
            <a:endParaRPr lang="en-US" dirty="0"/>
          </a:p>
          <a:p>
            <a:pPr lvl="2"/>
            <a:endParaRPr lang="en-US" dirty="0"/>
          </a:p>
        </p:txBody>
      </p:sp>
    </p:spTree>
    <p:extLst>
      <p:ext uri="{BB962C8B-B14F-4D97-AF65-F5344CB8AC3E}">
        <p14:creationId xmlns:p14="http://schemas.microsoft.com/office/powerpoint/2010/main" val="417680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42C3A90-A359-4C0A-A591-F85214954EE2}"/>
              </a:ext>
            </a:extLst>
          </p:cNvPr>
          <p:cNvGraphicFramePr>
            <a:graphicFrameLocks noGrp="1"/>
          </p:cNvGraphicFramePr>
          <p:nvPr>
            <p:ph idx="1"/>
            <p:extLst>
              <p:ext uri="{D42A27DB-BD31-4B8C-83A1-F6EECF244321}">
                <p14:modId xmlns:p14="http://schemas.microsoft.com/office/powerpoint/2010/main" val="3006318758"/>
              </p:ext>
            </p:extLst>
          </p:nvPr>
        </p:nvGraphicFramePr>
        <p:xfrm>
          <a:off x="900113" y="1079500"/>
          <a:ext cx="10799760" cy="2568564"/>
        </p:xfrm>
        <a:graphic>
          <a:graphicData uri="http://schemas.openxmlformats.org/drawingml/2006/table">
            <a:tbl>
              <a:tblPr firstRow="1" bandRow="1">
                <a:tableStyleId>{5C22544A-7EE6-4342-B048-85BDC9FD1C3A}</a:tableStyleId>
              </a:tblPr>
              <a:tblGrid>
                <a:gridCol w="2699940">
                  <a:extLst>
                    <a:ext uri="{9D8B030D-6E8A-4147-A177-3AD203B41FA5}">
                      <a16:colId xmlns:a16="http://schemas.microsoft.com/office/drawing/2014/main" val="3948003956"/>
                    </a:ext>
                  </a:extLst>
                </a:gridCol>
                <a:gridCol w="2699940">
                  <a:extLst>
                    <a:ext uri="{9D8B030D-6E8A-4147-A177-3AD203B41FA5}">
                      <a16:colId xmlns:a16="http://schemas.microsoft.com/office/drawing/2014/main" val="2109916552"/>
                    </a:ext>
                  </a:extLst>
                </a:gridCol>
                <a:gridCol w="2699940">
                  <a:extLst>
                    <a:ext uri="{9D8B030D-6E8A-4147-A177-3AD203B41FA5}">
                      <a16:colId xmlns:a16="http://schemas.microsoft.com/office/drawing/2014/main" val="3591358756"/>
                    </a:ext>
                  </a:extLst>
                </a:gridCol>
                <a:gridCol w="2699940">
                  <a:extLst>
                    <a:ext uri="{9D8B030D-6E8A-4147-A177-3AD203B41FA5}">
                      <a16:colId xmlns:a16="http://schemas.microsoft.com/office/drawing/2014/main" val="4150043379"/>
                    </a:ext>
                  </a:extLst>
                </a:gridCol>
              </a:tblGrid>
              <a:tr h="398100">
                <a:tc>
                  <a:txBody>
                    <a:bodyPr/>
                    <a:lstStyle/>
                    <a:p>
                      <a:pPr algn="ctr"/>
                      <a:r>
                        <a:rPr lang="en-US" dirty="0"/>
                        <a:t>Elements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EB7A2"/>
                    </a:solidFill>
                  </a:tcPr>
                </a:tc>
                <a:tc>
                  <a:txBody>
                    <a:bodyPr/>
                    <a:lstStyle/>
                    <a:p>
                      <a:pPr algn="ctr"/>
                      <a:r>
                        <a:rPr lang="en-US" dirty="0"/>
                        <a:t>Tube kV/mA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EB7A2"/>
                    </a:solidFill>
                  </a:tcPr>
                </a:tc>
                <a:tc>
                  <a:txBody>
                    <a:bodyPr/>
                    <a:lstStyle/>
                    <a:p>
                      <a:pPr algn="ctr"/>
                      <a:r>
                        <a:rPr lang="en-US" dirty="0"/>
                        <a:t>Excitation Mode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EB7A2"/>
                    </a:solidFill>
                  </a:tcPr>
                </a:tc>
                <a:tc>
                  <a:txBody>
                    <a:bodyPr/>
                    <a:lstStyle/>
                    <a:p>
                      <a:pPr algn="ctr"/>
                      <a:r>
                        <a:rPr lang="en-US" dirty="0"/>
                        <a:t>Measurement Time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4EB7A2"/>
                    </a:solidFill>
                  </a:tcPr>
                </a:tc>
                <a:extLst>
                  <a:ext uri="{0D108BD9-81ED-4DB2-BD59-A6C34878D82A}">
                    <a16:rowId xmlns:a16="http://schemas.microsoft.com/office/drawing/2014/main" val="3212917006"/>
                  </a:ext>
                </a:extLst>
              </a:tr>
              <a:tr h="398100">
                <a:tc>
                  <a:txBody>
                    <a:bodyPr/>
                    <a:lstStyle/>
                    <a:p>
                      <a:pPr algn="ctr"/>
                      <a:r>
                        <a:rPr lang="en-US" dirty="0"/>
                        <a:t>Na – Cl (K-lines)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t>22.5 /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t>Polarization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t>300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91449198"/>
                  </a:ext>
                </a:extLst>
              </a:tr>
              <a:tr h="687132">
                <a:tc>
                  <a:txBody>
                    <a:bodyPr/>
                    <a:lstStyle/>
                    <a:p>
                      <a:pPr algn="ctr"/>
                      <a:r>
                        <a:rPr lang="en-US" dirty="0"/>
                        <a:t>K-Mn (K-lines)</a:t>
                      </a:r>
                    </a:p>
                    <a:p>
                      <a:pPr algn="ctr"/>
                      <a:r>
                        <a:rPr lang="en-US" dirty="0" err="1"/>
                        <a:t>Pr</a:t>
                      </a:r>
                      <a:r>
                        <a:rPr lang="en-US" dirty="0"/>
                        <a:t> –</a:t>
                      </a:r>
                      <a:r>
                        <a:rPr lang="en-US" dirty="0" err="1"/>
                        <a:t>Sm</a:t>
                      </a:r>
                      <a:r>
                        <a:rPr lang="en-US" dirty="0"/>
                        <a:t> (L-lines)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22.5 /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Bandpass Filter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t>150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3018071"/>
                  </a:ext>
                </a:extLst>
              </a:tr>
              <a:tr h="687132">
                <a:tc>
                  <a:txBody>
                    <a:bodyPr/>
                    <a:lstStyle/>
                    <a:p>
                      <a:pPr algn="ctr"/>
                      <a:r>
                        <a:rPr lang="en-US" dirty="0"/>
                        <a:t>Fe – </a:t>
                      </a:r>
                      <a:r>
                        <a:rPr lang="en-US" dirty="0" err="1"/>
                        <a:t>Nb</a:t>
                      </a:r>
                      <a:r>
                        <a:rPr lang="en-US" dirty="0"/>
                        <a:t> (K-lines)</a:t>
                      </a:r>
                    </a:p>
                    <a:p>
                      <a:pPr algn="ctr"/>
                      <a:r>
                        <a:rPr lang="en-US" dirty="0" err="1"/>
                        <a:t>Yb</a:t>
                      </a:r>
                      <a:r>
                        <a:rPr lang="en-US" dirty="0"/>
                        <a:t> – U (L-lines)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t>45.0 /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t>Direct Excitation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dirty="0"/>
                        <a:t>150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51111913"/>
                  </a:ext>
                </a:extLst>
              </a:tr>
              <a:tr h="398100">
                <a:tc>
                  <a:txBody>
                    <a:bodyPr/>
                    <a:lstStyle/>
                    <a:p>
                      <a:pPr algn="ctr"/>
                      <a:r>
                        <a:rPr lang="en-US" dirty="0"/>
                        <a:t>Mo – Ce (K-lines)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t>50.0 / 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t>Direct Excitation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dirty="0"/>
                        <a:t>150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44738273"/>
                  </a:ext>
                </a:extLst>
              </a:tr>
            </a:tbl>
          </a:graphicData>
        </a:graphic>
      </p:graphicFrame>
      <p:sp>
        <p:nvSpPr>
          <p:cNvPr id="2" name="Title 1">
            <a:extLst>
              <a:ext uri="{FF2B5EF4-FFF2-40B4-BE49-F238E27FC236}">
                <a16:creationId xmlns:a16="http://schemas.microsoft.com/office/drawing/2014/main" id="{F8EE5F83-09E1-4F3C-8DE6-AC29A1C53A18}"/>
              </a:ext>
            </a:extLst>
          </p:cNvPr>
          <p:cNvSpPr>
            <a:spLocks noGrp="1"/>
          </p:cNvSpPr>
          <p:nvPr>
            <p:ph type="title"/>
          </p:nvPr>
        </p:nvSpPr>
        <p:spPr/>
        <p:txBody>
          <a:bodyPr/>
          <a:lstStyle/>
          <a:p>
            <a:r>
              <a:rPr lang="en-US" dirty="0"/>
              <a:t>Instrumentation Conditions</a:t>
            </a:r>
          </a:p>
        </p:txBody>
      </p:sp>
      <p:sp>
        <p:nvSpPr>
          <p:cNvPr id="6" name="TextBox 5">
            <a:extLst>
              <a:ext uri="{FF2B5EF4-FFF2-40B4-BE49-F238E27FC236}">
                <a16:creationId xmlns:a16="http://schemas.microsoft.com/office/drawing/2014/main" id="{7FBF86CC-2605-432F-9EA8-A078E9B50904}"/>
              </a:ext>
            </a:extLst>
          </p:cNvPr>
          <p:cNvSpPr txBox="1"/>
          <p:nvPr/>
        </p:nvSpPr>
        <p:spPr>
          <a:xfrm>
            <a:off x="448198" y="3748679"/>
            <a:ext cx="7139455" cy="307777"/>
          </a:xfrm>
          <a:prstGeom prst="rect">
            <a:avLst/>
          </a:prstGeom>
          <a:noFill/>
        </p:spPr>
        <p:txBody>
          <a:bodyPr wrap="none" rtlCol="0">
            <a:spAutoFit/>
          </a:bodyPr>
          <a:lstStyle/>
          <a:p>
            <a:r>
              <a:rPr lang="en-US" sz="1400" dirty="0"/>
              <a:t>* Measurement time = clock time, live time is about 50% shorter than given measurement time</a:t>
            </a:r>
          </a:p>
        </p:txBody>
      </p:sp>
      <p:sp>
        <p:nvSpPr>
          <p:cNvPr id="7" name="TextBox 6">
            <a:extLst>
              <a:ext uri="{FF2B5EF4-FFF2-40B4-BE49-F238E27FC236}">
                <a16:creationId xmlns:a16="http://schemas.microsoft.com/office/drawing/2014/main" id="{29E589CF-4373-4834-8036-40A014EF7E28}"/>
              </a:ext>
            </a:extLst>
          </p:cNvPr>
          <p:cNvSpPr txBox="1"/>
          <p:nvPr/>
        </p:nvSpPr>
        <p:spPr>
          <a:xfrm>
            <a:off x="599090" y="4393324"/>
            <a:ext cx="4396588" cy="369332"/>
          </a:xfrm>
          <a:prstGeom prst="rect">
            <a:avLst/>
          </a:prstGeom>
          <a:noFill/>
        </p:spPr>
        <p:txBody>
          <a:bodyPr wrap="none" rtlCol="0">
            <a:spAutoFit/>
          </a:bodyPr>
          <a:lstStyle/>
          <a:p>
            <a:r>
              <a:rPr lang="en-US" dirty="0"/>
              <a:t>All measurements were done under vacuum.</a:t>
            </a:r>
          </a:p>
        </p:txBody>
      </p:sp>
    </p:spTree>
    <p:extLst>
      <p:ext uri="{BB962C8B-B14F-4D97-AF65-F5344CB8AC3E}">
        <p14:creationId xmlns:p14="http://schemas.microsoft.com/office/powerpoint/2010/main" val="1060689311"/>
      </p:ext>
    </p:extLst>
  </p:cSld>
  <p:clrMapOvr>
    <a:masterClrMapping/>
  </p:clrMapOvr>
</p:sld>
</file>

<file path=ppt/theme/theme1.xml><?xml version="1.0" encoding="utf-8"?>
<a:theme xmlns:a="http://schemas.openxmlformats.org/drawingml/2006/main" name="Spectro-New">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D1C2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TRO Template 2022_16_9.potx" id="{A01FF170-EF64-41E0-B0B9-E5B9B8438FB4}" vid="{4D77CAB2-BAE5-4376-9B96-78D6A9B54067}"/>
    </a:ext>
  </a:ext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02DB20DA-4AC4-4463-B2CC-8F060F1EB0AD}" vid="{7914A469-7AA5-4B0E-9636-21F70304E47C}"/>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SPECTRO Template 2022_16_9</Template>
  <TotalTime>0</TotalTime>
  <Words>4108</Words>
  <Application>Microsoft Office PowerPoint</Application>
  <PresentationFormat>Widescreen</PresentationFormat>
  <Paragraphs>1010</Paragraphs>
  <Slides>24</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Garamond</vt:lpstr>
      <vt:lpstr>Roboto</vt:lpstr>
      <vt:lpstr>Roboto Light</vt:lpstr>
      <vt:lpstr>Roboto Medium</vt:lpstr>
      <vt:lpstr>Times New Roman</vt:lpstr>
      <vt:lpstr>Wingdings</vt:lpstr>
      <vt:lpstr>Spectro-New</vt:lpstr>
      <vt:lpstr>Office</vt:lpstr>
      <vt:lpstr>Advances in ICP-OES analysis and ED-XRF analysis of Soil &amp; Plant Material</vt:lpstr>
      <vt:lpstr>ED-XRF for the analysis of Plant tissue</vt:lpstr>
      <vt:lpstr>Why ED-XRF for Plant Tissue Analysis? </vt:lpstr>
      <vt:lpstr>Plant Tissue Analysis by XRF</vt:lpstr>
      <vt:lpstr>Plant Tissue Study</vt:lpstr>
      <vt:lpstr>Instrumentation – SPECTRO XEPOS</vt:lpstr>
      <vt:lpstr>Latest Generation SDD Detector</vt:lpstr>
      <vt:lpstr>New Excitation Strategy</vt:lpstr>
      <vt:lpstr>Instrumentation Conditions</vt:lpstr>
      <vt:lpstr>Calibration </vt:lpstr>
      <vt:lpstr>Correlation Plots </vt:lpstr>
      <vt:lpstr>Correlation Plots</vt:lpstr>
      <vt:lpstr>Validation – Raye Grass WEPAL IPE 154</vt:lpstr>
      <vt:lpstr>Validation – Spinach Leaves - NIST 1570a </vt:lpstr>
      <vt:lpstr>Precision </vt:lpstr>
      <vt:lpstr>Summary</vt:lpstr>
      <vt:lpstr> </vt:lpstr>
      <vt:lpstr>Dual Side-On Plasma Observation – How does it work? </vt:lpstr>
      <vt:lpstr>Dual Side-On Interface</vt:lpstr>
      <vt:lpstr>How is the Sensitivity Gained? - Potassium</vt:lpstr>
      <vt:lpstr>Sensitivity Comparison Dual versus Single Side-On</vt:lpstr>
      <vt:lpstr>Soil - Plasma and Measurement Parameters</vt:lpstr>
      <vt:lpstr>Soil - LODs and Recoveries (BCR-320R)</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Marco Buchholz</dc:creator>
  <cp:lastModifiedBy>Meredith Daniel-Prowse</cp:lastModifiedBy>
  <cp:revision>2</cp:revision>
  <dcterms:created xsi:type="dcterms:W3CDTF">2022-04-13T14:20:59Z</dcterms:created>
  <dcterms:modified xsi:type="dcterms:W3CDTF">2023-02-22T10:34:20Z</dcterms:modified>
</cp:coreProperties>
</file>